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86"/>
  </p:notesMasterIdLst>
  <p:handoutMasterIdLst>
    <p:handoutMasterId r:id="rId87"/>
  </p:handoutMasterIdLst>
  <p:sldIdLst>
    <p:sldId id="326" r:id="rId2"/>
    <p:sldId id="439" r:id="rId3"/>
    <p:sldId id="440" r:id="rId4"/>
    <p:sldId id="438" r:id="rId5"/>
    <p:sldId id="341" r:id="rId6"/>
    <p:sldId id="353" r:id="rId7"/>
    <p:sldId id="359" r:id="rId8"/>
    <p:sldId id="370" r:id="rId9"/>
    <p:sldId id="371" r:id="rId10"/>
    <p:sldId id="372" r:id="rId11"/>
    <p:sldId id="373" r:id="rId12"/>
    <p:sldId id="374" r:id="rId13"/>
    <p:sldId id="361" r:id="rId14"/>
    <p:sldId id="355" r:id="rId15"/>
    <p:sldId id="362" r:id="rId16"/>
    <p:sldId id="376" r:id="rId17"/>
    <p:sldId id="417" r:id="rId18"/>
    <p:sldId id="418" r:id="rId19"/>
    <p:sldId id="419" r:id="rId20"/>
    <p:sldId id="420" r:id="rId21"/>
    <p:sldId id="421" r:id="rId22"/>
    <p:sldId id="422" r:id="rId23"/>
    <p:sldId id="423" r:id="rId24"/>
    <p:sldId id="424" r:id="rId25"/>
    <p:sldId id="425" r:id="rId26"/>
    <p:sldId id="394" r:id="rId27"/>
    <p:sldId id="350" r:id="rId28"/>
    <p:sldId id="416" r:id="rId29"/>
    <p:sldId id="377" r:id="rId30"/>
    <p:sldId id="379" r:id="rId31"/>
    <p:sldId id="408" r:id="rId32"/>
    <p:sldId id="389" r:id="rId33"/>
    <p:sldId id="388" r:id="rId34"/>
    <p:sldId id="390" r:id="rId35"/>
    <p:sldId id="391" r:id="rId36"/>
    <p:sldId id="395" r:id="rId37"/>
    <p:sldId id="396" r:id="rId38"/>
    <p:sldId id="400" r:id="rId39"/>
    <p:sldId id="397" r:id="rId40"/>
    <p:sldId id="398" r:id="rId41"/>
    <p:sldId id="404" r:id="rId42"/>
    <p:sldId id="386" r:id="rId43"/>
    <p:sldId id="402" r:id="rId44"/>
    <p:sldId id="403" r:id="rId45"/>
    <p:sldId id="344" r:id="rId46"/>
    <p:sldId id="435" r:id="rId47"/>
    <p:sldId id="347" r:id="rId48"/>
    <p:sldId id="348" r:id="rId49"/>
    <p:sldId id="427" r:id="rId50"/>
    <p:sldId id="437" r:id="rId51"/>
    <p:sldId id="428" r:id="rId52"/>
    <p:sldId id="436" r:id="rId53"/>
    <p:sldId id="433" r:id="rId54"/>
    <p:sldId id="434" r:id="rId55"/>
    <p:sldId id="432" r:id="rId56"/>
    <p:sldId id="346" r:id="rId57"/>
    <p:sldId id="431" r:id="rId58"/>
    <p:sldId id="380" r:id="rId59"/>
    <p:sldId id="441" r:id="rId60"/>
    <p:sldId id="429" r:id="rId61"/>
    <p:sldId id="413" r:id="rId62"/>
    <p:sldId id="338" r:id="rId63"/>
    <p:sldId id="340" r:id="rId64"/>
    <p:sldId id="332" r:id="rId65"/>
    <p:sldId id="335" r:id="rId66"/>
    <p:sldId id="337" r:id="rId67"/>
    <p:sldId id="356" r:id="rId68"/>
    <p:sldId id="357" r:id="rId69"/>
    <p:sldId id="354" r:id="rId70"/>
    <p:sldId id="401" r:id="rId71"/>
    <p:sldId id="392" r:id="rId72"/>
    <p:sldId id="411" r:id="rId73"/>
    <p:sldId id="410" r:id="rId74"/>
    <p:sldId id="412" r:id="rId75"/>
    <p:sldId id="383" r:id="rId76"/>
    <p:sldId id="349" r:id="rId77"/>
    <p:sldId id="343" r:id="rId78"/>
    <p:sldId id="406" r:id="rId79"/>
    <p:sldId id="407" r:id="rId80"/>
    <p:sldId id="414" r:id="rId81"/>
    <p:sldId id="375" r:id="rId82"/>
    <p:sldId id="409" r:id="rId83"/>
    <p:sldId id="405" r:id="rId84"/>
    <p:sldId id="415" r:id="rId85"/>
  </p:sldIdLst>
  <p:sldSz cx="9144000" cy="6858000" type="screen4x3"/>
  <p:notesSz cx="6735763" cy="9866313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6">
          <p15:clr>
            <a:srgbClr val="A4A3A4"/>
          </p15:clr>
        </p15:guide>
        <p15:guide id="2" pos="297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08" userDrawn="1">
          <p15:clr>
            <a:srgbClr val="A4A3A4"/>
          </p15:clr>
        </p15:guide>
        <p15:guide id="2" pos="2122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3FF"/>
    <a:srgbClr val="CCFFFF"/>
    <a:srgbClr val="CCECFF"/>
    <a:srgbClr val="00CC99"/>
    <a:srgbClr val="CC0099"/>
    <a:srgbClr val="008000"/>
    <a:srgbClr val="FFCCFF"/>
    <a:srgbClr val="6699FF"/>
    <a:srgbClr val="99CCFF"/>
    <a:srgbClr val="4D4D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スタイルなし、表のグリッド線あり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523" autoAdjust="0"/>
    <p:restoredTop sz="93419" autoAdjust="0"/>
  </p:normalViewPr>
  <p:slideViewPr>
    <p:cSldViewPr>
      <p:cViewPr varScale="1">
        <p:scale>
          <a:sx n="95" d="100"/>
          <a:sy n="95" d="100"/>
        </p:scale>
        <p:origin x="1648" y="60"/>
      </p:cViewPr>
      <p:guideLst>
        <p:guide orient="horz" pos="2886"/>
        <p:guide pos="2971"/>
      </p:guideLst>
    </p:cSldViewPr>
  </p:slideViewPr>
  <p:outlineViewPr>
    <p:cViewPr>
      <p:scale>
        <a:sx n="33" d="100"/>
        <a:sy n="33" d="100"/>
      </p:scale>
      <p:origin x="0" y="-3540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12" d="100"/>
        <a:sy n="112" d="100"/>
      </p:scale>
      <p:origin x="0" y="0"/>
    </p:cViewPr>
  </p:sorterViewPr>
  <p:notesViewPr>
    <p:cSldViewPr>
      <p:cViewPr varScale="1">
        <p:scale>
          <a:sx n="74" d="100"/>
          <a:sy n="74" d="100"/>
        </p:scale>
        <p:origin x="1770" y="72"/>
      </p:cViewPr>
      <p:guideLst>
        <p:guide orient="horz" pos="3108"/>
        <p:guide pos="2122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quarter" idx="1"/>
          </p:nvPr>
        </p:nvSpPr>
        <p:spPr>
          <a:xfrm>
            <a:off x="3815373" y="0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8A6B9A-616B-4372-AD74-C3BFA3F2A571}" type="datetimeFigureOut">
              <a:rPr kumimoji="1" lang="ja-JP" altLang="en-US" smtClean="0"/>
              <a:t>2018/7/16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2"/>
          </p:nvPr>
        </p:nvSpPr>
        <p:spPr>
          <a:xfrm>
            <a:off x="0" y="9371285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3"/>
          </p:nvPr>
        </p:nvSpPr>
        <p:spPr>
          <a:xfrm>
            <a:off x="3815373" y="9371285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EC016E-4496-4299-BC27-2CBF99B1D99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4057470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15373" y="0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6C4743-1493-4F81-8831-E221F7A836A2}" type="datetimeFigureOut">
              <a:rPr kumimoji="1" lang="ja-JP" altLang="en-US" smtClean="0"/>
              <a:t>2018/7/16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901700" y="739775"/>
            <a:ext cx="4932363" cy="37004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73577" y="4686499"/>
            <a:ext cx="5388610" cy="443984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9371285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15373" y="9371285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57417E-7EF3-4F91-981B-C0A1A954A19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41693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57417E-7EF3-4F91-981B-C0A1A954A196}" type="slidenum">
              <a:rPr kumimoji="1" lang="ja-JP" altLang="en-US" smtClean="0"/>
              <a:t>2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401198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57417E-7EF3-4F91-981B-C0A1A954A196}" type="slidenum">
              <a:rPr kumimoji="1" lang="ja-JP" altLang="en-US" smtClean="0"/>
              <a:t>38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789254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57417E-7EF3-4F91-981B-C0A1A954A196}" type="slidenum">
              <a:rPr kumimoji="1" lang="ja-JP" altLang="en-US" smtClean="0"/>
              <a:t>39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219086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57417E-7EF3-4F91-981B-C0A1A954A196}" type="slidenum">
              <a:rPr kumimoji="1" lang="ja-JP" altLang="en-US" smtClean="0"/>
              <a:t>43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620858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57417E-7EF3-4F91-981B-C0A1A954A196}" type="slidenum">
              <a:rPr kumimoji="1" lang="ja-JP" altLang="en-US" smtClean="0"/>
              <a:t>45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115042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57417E-7EF3-4F91-981B-C0A1A954A196}" type="slidenum">
              <a:rPr kumimoji="1" lang="ja-JP" altLang="en-US" smtClean="0"/>
              <a:t>47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560915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57417E-7EF3-4F91-981B-C0A1A954A196}" type="slidenum">
              <a:rPr kumimoji="1" lang="ja-JP" altLang="en-US" smtClean="0"/>
              <a:t>48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560915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57417E-7EF3-4F91-981B-C0A1A954A196}" type="slidenum">
              <a:rPr kumimoji="1" lang="ja-JP" altLang="en-US" smtClean="0"/>
              <a:t>62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115042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57417E-7EF3-4F91-981B-C0A1A954A196}" type="slidenum">
              <a:rPr kumimoji="1" lang="ja-JP" altLang="en-US" smtClean="0"/>
              <a:t>64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4569342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57417E-7EF3-4F91-981B-C0A1A954A196}" type="slidenum">
              <a:rPr kumimoji="1" lang="ja-JP" altLang="en-US" smtClean="0"/>
              <a:t>65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703562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In</a:t>
            </a:r>
            <a:r>
              <a:rPr kumimoji="1" lang="en-US" altLang="ja-JP" baseline="0" dirty="0" smtClean="0"/>
              <a:t> neurons, each input x0, x1, … are multiplied by weights w0, w1, … and are summed up. So, in neural networks, a neuron basically does multiplication and addition. The results of the summation go through non-linear unit f and becomes the output of the neuron. Several non-linear activation functions exist, but Rectified Linear Unit (</a:t>
            </a:r>
            <a:r>
              <a:rPr kumimoji="1" lang="en-US" altLang="ja-JP" baseline="0" dirty="0" err="1" smtClean="0"/>
              <a:t>ReLU</a:t>
            </a:r>
            <a:r>
              <a:rPr kumimoji="1" lang="en-US" altLang="ja-JP" baseline="0" dirty="0" smtClean="0"/>
              <a:t>) is one of the most used activation functions, and it’s very simple. In this way, a neuron accepts inputs and generates an output value.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57417E-7EF3-4F91-981B-C0A1A954A196}" type="slidenum">
              <a:rPr kumimoji="1" lang="ja-JP" altLang="en-US" smtClean="0"/>
              <a:t>67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70496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57417E-7EF3-4F91-981B-C0A1A954A196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6026157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Each neuron explained</a:t>
            </a:r>
            <a:r>
              <a:rPr kumimoji="1" lang="en-US" altLang="ja-JP" baseline="0" dirty="0" smtClean="0"/>
              <a:t> in the previous slide are connected layer-by-layer. More specifically, the output value of a neuron becomes an input value of the other neuron in the next layer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57417E-7EF3-4F91-981B-C0A1A954A196}" type="slidenum">
              <a:rPr kumimoji="1" lang="ja-JP" altLang="en-US" smtClean="0"/>
              <a:t>68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5608185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57417E-7EF3-4F91-981B-C0A1A954A196}" type="slidenum">
              <a:rPr kumimoji="1" lang="ja-JP" altLang="en-US" smtClean="0"/>
              <a:t>77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1150421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57417E-7EF3-4F91-981B-C0A1A954A196}" type="slidenum">
              <a:rPr kumimoji="1" lang="ja-JP" altLang="en-US" smtClean="0"/>
              <a:t>81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8903109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57417E-7EF3-4F91-981B-C0A1A954A196}" type="slidenum">
              <a:rPr kumimoji="1" lang="ja-JP" altLang="en-US" smtClean="0"/>
              <a:t>82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988103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57417E-7EF3-4F91-981B-C0A1A954A196}" type="slidenum">
              <a:rPr kumimoji="1" lang="ja-JP" altLang="en-US" smtClean="0"/>
              <a:t>5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115042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 smtClean="0"/>
              <a:t>This</a:t>
            </a:r>
            <a:r>
              <a:rPr kumimoji="1" lang="en-US" altLang="ja-JP" baseline="0" dirty="0" smtClean="0"/>
              <a:t> MICRO paper reduces the off-chip RAM access by placing the intermediate data between CNN layers on on-chip memory.</a:t>
            </a:r>
            <a:endParaRPr kumimoji="1" lang="ja-JP" altLang="en-US" dirty="0" smtClean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57417E-7EF3-4F91-981B-C0A1A954A196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132132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 smtClean="0"/>
              <a:t>This</a:t>
            </a:r>
            <a:r>
              <a:rPr kumimoji="1" lang="en-US" altLang="ja-JP" baseline="0" dirty="0" smtClean="0"/>
              <a:t> MICRO paper reduces the off-chip RAM access by placing the intermediate data between CNN layers on on-chip memory.</a:t>
            </a:r>
            <a:endParaRPr kumimoji="1" lang="ja-JP" altLang="en-US" dirty="0" smtClean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57417E-7EF3-4F91-981B-C0A1A954A196}" type="slidenum">
              <a:rPr kumimoji="1" lang="ja-JP" altLang="en-US" smtClean="0"/>
              <a:t>26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673322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57417E-7EF3-4F91-981B-C0A1A954A196}" type="slidenum">
              <a:rPr kumimoji="1" lang="ja-JP" altLang="en-US" smtClean="0"/>
              <a:t>27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110832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In</a:t>
            </a:r>
            <a:r>
              <a:rPr kumimoji="1" lang="en-US" altLang="ja-JP" baseline="0" dirty="0" smtClean="0"/>
              <a:t> order to generate an output pixel 1, tile-shape of pixels in the preceding layers over channels are used. So, the required data to compute an output pixel become a pyramid-like shape. When next output pixel 2 is computed, we don’t need to load whole data of the tile 2, since we can reuse the data in tile 1. So, only the new data for the tile 2 can be loaded from memory.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57417E-7EF3-4F91-981B-C0A1A954A196}" type="slidenum">
              <a:rPr kumimoji="1" lang="ja-JP" altLang="en-US" smtClean="0"/>
              <a:t>29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896177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57417E-7EF3-4F91-981B-C0A1A954A196}" type="slidenum">
              <a:rPr kumimoji="1" lang="ja-JP" altLang="en-US" smtClean="0"/>
              <a:t>33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988103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This is</a:t>
            </a:r>
            <a:r>
              <a:rPr kumimoji="1" lang="en-US" altLang="ja-JP" baseline="0" dirty="0" smtClean="0"/>
              <a:t> an paper that proposes the use of line buffers between fused layers.</a:t>
            </a:r>
          </a:p>
          <a:p>
            <a:r>
              <a:rPr kumimoji="1" lang="en-US" altLang="ja-JP" baseline="0" dirty="0" smtClean="0"/>
              <a:t>This paper also proposes method to generate optimal fused architecture (where to fuse, including where</a:t>
            </a:r>
          </a:p>
          <a:p>
            <a:r>
              <a:rPr kumimoji="1" lang="en-US" altLang="ja-JP" baseline="0" dirty="0" smtClean="0"/>
              <a:t>To use </a:t>
            </a:r>
            <a:r>
              <a:rPr kumimoji="1" lang="en-US" altLang="ja-JP" baseline="0" dirty="0" err="1" smtClean="0"/>
              <a:t>Winograd</a:t>
            </a:r>
            <a:r>
              <a:rPr kumimoji="1" lang="en-US" altLang="ja-JP" baseline="0" dirty="0" smtClean="0"/>
              <a:t>) under resource constraints in FPGAs.</a:t>
            </a:r>
          </a:p>
          <a:p>
            <a:endParaRPr kumimoji="1" lang="en-US" altLang="ja-JP" baseline="0" dirty="0" smtClean="0"/>
          </a:p>
          <a:p>
            <a:r>
              <a:rPr kumimoji="1" lang="en-US" altLang="ja-JP" baseline="0" dirty="0" smtClean="0"/>
              <a:t> 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57417E-7EF3-4F91-981B-C0A1A954A196}" type="slidenum">
              <a:rPr kumimoji="1" lang="ja-JP" altLang="en-US" smtClean="0"/>
              <a:t>37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40175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タイトル 7"/>
          <p:cNvSpPr>
            <a:spLocks noGrp="1"/>
          </p:cNvSpPr>
          <p:nvPr>
            <p:ph type="ctrTitle"/>
          </p:nvPr>
        </p:nvSpPr>
        <p:spPr>
          <a:xfrm>
            <a:off x="755576" y="2010941"/>
            <a:ext cx="7776864" cy="990600"/>
          </a:xfrm>
        </p:spPr>
        <p:txBody>
          <a:bodyPr anchor="t" anchorCtr="0"/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kumimoji="0" lang="ja-JP" altLang="en-US" dirty="0" smtClean="0"/>
              <a:t>マスター タイトルの書式設定</a:t>
            </a:r>
            <a:endParaRPr kumimoji="0" lang="en-US" dirty="0"/>
          </a:p>
        </p:txBody>
      </p:sp>
      <p:sp>
        <p:nvSpPr>
          <p:cNvPr id="9" name="サブタイトル 8"/>
          <p:cNvSpPr>
            <a:spLocks noGrp="1"/>
          </p:cNvSpPr>
          <p:nvPr>
            <p:ph type="subTitle" idx="1"/>
          </p:nvPr>
        </p:nvSpPr>
        <p:spPr>
          <a:xfrm>
            <a:off x="801960" y="4585320"/>
            <a:ext cx="7730480" cy="533400"/>
          </a:xfrm>
        </p:spPr>
        <p:txBody>
          <a:bodyPr>
            <a:normAutofit/>
          </a:bodyPr>
          <a:lstStyle>
            <a:lvl1pPr marL="0" indent="0" algn="r">
              <a:buNone/>
              <a:defRPr sz="2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ja-JP" altLang="en-US" dirty="0" smtClean="0"/>
              <a:t>マスター サブタイトルの書式設定</a:t>
            </a:r>
            <a:endParaRPr kumimoji="0" lang="en-US" dirty="0"/>
          </a:p>
        </p:txBody>
      </p:sp>
      <p:sp>
        <p:nvSpPr>
          <p:cNvPr id="28" name="日付プレースホルダー 27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>
            <a:lvl1pPr>
              <a:defRPr sz="1400"/>
            </a:lvl1pPr>
          </a:lstStyle>
          <a:p>
            <a:fld id="{3C672485-C2DD-4F12-A9D0-4B47B6E5BCB0}" type="datetime1">
              <a:rPr kumimoji="1" lang="ja-JP" altLang="en-US" smtClean="0"/>
              <a:t>2018/7/16</a:t>
            </a:fld>
            <a:endParaRPr kumimoji="1" lang="ja-JP" altLang="en-US"/>
          </a:p>
        </p:txBody>
      </p:sp>
      <p:sp>
        <p:nvSpPr>
          <p:cNvPr id="17" name="フッター プレースホルダー 16"/>
          <p:cNvSpPr>
            <a:spLocks noGrp="1"/>
          </p:cNvSpPr>
          <p:nvPr>
            <p:ph type="ftr" sz="quarter" idx="11"/>
          </p:nvPr>
        </p:nvSpPr>
        <p:spPr>
          <a:xfrm>
            <a:off x="1763688" y="6355080"/>
            <a:ext cx="4537672" cy="365760"/>
          </a:xfrm>
        </p:spPr>
        <p:txBody>
          <a:bodyPr/>
          <a:lstStyle/>
          <a:p>
            <a:endParaRPr kumimoji="1" lang="ja-JP" altLang="en-US" dirty="0"/>
          </a:p>
        </p:txBody>
      </p:sp>
      <p:sp>
        <p:nvSpPr>
          <p:cNvPr id="29" name="スライド番号プレースホルダー 28"/>
          <p:cNvSpPr>
            <a:spLocks noGrp="1"/>
          </p:cNvSpPr>
          <p:nvPr>
            <p:ph type="sldNum" sz="quarter" idx="12"/>
          </p:nvPr>
        </p:nvSpPr>
        <p:spPr>
          <a:xfrm>
            <a:off x="395536" y="6355080"/>
            <a:ext cx="1219200" cy="36576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2D8002D-B5B0-4BAC-B1F6-782DDCCE6D9C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467544" y="1484784"/>
            <a:ext cx="8136904" cy="2376264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正方形/長方形 21"/>
          <p:cNvSpPr/>
          <p:nvPr/>
        </p:nvSpPr>
        <p:spPr>
          <a:xfrm>
            <a:off x="467544" y="1484784"/>
            <a:ext cx="228600" cy="2376264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ja-JP" altLang="en-US" smtClean="0"/>
              <a:t>マスター タイトルの書式設定</a:t>
            </a:r>
            <a:endParaRPr kumimoji="0" 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ja-JP" altLang="en-US" smtClean="0"/>
              <a:t>マスター テキストの書式設定</a:t>
            </a:r>
          </a:p>
          <a:p>
            <a:pPr lvl="1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kumimoji="0" 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A1CCEA-8BA8-46DA-8312-A9D1E7B22FEB}" type="datetime1">
              <a:rPr kumimoji="1" lang="ja-JP" altLang="en-US" smtClean="0"/>
              <a:t>2018/7/16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ja-JP" altLang="en-US" smtClean="0"/>
              <a:t>マスター タイトルの書式設定</a:t>
            </a:r>
            <a:endParaRPr kumimoji="0" 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ja-JP" altLang="en-US" smtClean="0"/>
              <a:t>マスター テキストの書式設定</a:t>
            </a:r>
          </a:p>
          <a:p>
            <a:pPr lvl="1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kumimoji="0" 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BCB37D-8781-4953-9A66-60602ECB5876}" type="datetime1">
              <a:rPr kumimoji="1" lang="ja-JP" altLang="en-US" smtClean="0"/>
              <a:t>2018/7/16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7" name="直線コネクタ 6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二等辺三角形 7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直線コネクタ 8"/>
          <p:cNvSpPr>
            <a:spLocks noChangeShapeType="1"/>
          </p:cNvSpPr>
          <p:nvPr/>
        </p:nvSpPr>
        <p:spPr bwMode="auto">
          <a:xfrm rot="5400000">
            <a:off x="3629607" y="3201952"/>
            <a:ext cx="585216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ja-JP" altLang="en-US" dirty="0" smtClean="0"/>
              <a:t>マスター タイトルの書式設定</a:t>
            </a:r>
            <a:endParaRPr kumimoji="0" 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>
          <a:xfrm>
            <a:off x="6675440" y="6532544"/>
            <a:ext cx="2289048" cy="288032"/>
          </a:xfrm>
        </p:spPr>
        <p:txBody>
          <a:bodyPr/>
          <a:lstStyle/>
          <a:p>
            <a:fld id="{C12F759B-3143-4714-A340-B95274E1F192}" type="datetime1">
              <a:rPr kumimoji="1" lang="ja-JP" altLang="en-US" smtClean="0"/>
              <a:t>2018/7/16</a:t>
            </a:fld>
            <a:endParaRPr kumimoji="1" lang="ja-JP" altLang="en-US" dirty="0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2779000" y="6532544"/>
            <a:ext cx="3577208" cy="288032"/>
          </a:xfrm>
        </p:spPr>
        <p:txBody>
          <a:bodyPr/>
          <a:lstStyle/>
          <a:p>
            <a:endParaRPr kumimoji="1" lang="ja-JP" alt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251528" y="6519844"/>
            <a:ext cx="1981200" cy="288032"/>
          </a:xfrm>
        </p:spPr>
        <p:txBody>
          <a:bodyPr/>
          <a:lstStyle>
            <a:lvl1pPr>
              <a:defRPr sz="1600"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1pPr>
          </a:lstStyle>
          <a:p>
            <a:fld id="{D2D8002D-B5B0-4BAC-B1F6-782DDCCE6D9C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8" name="コンテンツ プレースホルダー 7"/>
          <p:cNvSpPr>
            <a:spLocks noGrp="1"/>
          </p:cNvSpPr>
          <p:nvPr>
            <p:ph sz="quarter" idx="1"/>
          </p:nvPr>
        </p:nvSpPr>
        <p:spPr>
          <a:xfrm>
            <a:off x="179512" y="692696"/>
            <a:ext cx="8784976" cy="5760640"/>
          </a:xfrm>
        </p:spPr>
        <p:txBody>
          <a:bodyPr/>
          <a:lstStyle>
            <a:lvl1pPr>
              <a:defRPr>
                <a:latin typeface="HGP創英角ｺﾞｼｯｸUB" panose="020B0900000000000000" pitchFamily="50" charset="-128"/>
                <a:ea typeface="HGP創英角ｺﾞｼｯｸUB" panose="020B0900000000000000" pitchFamily="50" charset="-128"/>
              </a:defRPr>
            </a:lvl1pPr>
            <a:lvl2pPr>
              <a:defRPr>
                <a:latin typeface="HGP創英角ｺﾞｼｯｸUB" panose="020B0900000000000000" pitchFamily="50" charset="-128"/>
                <a:ea typeface="HGP創英角ｺﾞｼｯｸUB" panose="020B0900000000000000" pitchFamily="50" charset="-128"/>
              </a:defRPr>
            </a:lvl2pPr>
            <a:lvl3pPr>
              <a:defRPr>
                <a:latin typeface="HGP創英角ｺﾞｼｯｸUB" panose="020B0900000000000000" pitchFamily="50" charset="-128"/>
                <a:ea typeface="HGP創英角ｺﾞｼｯｸUB" panose="020B0900000000000000" pitchFamily="50" charset="-128"/>
              </a:defRPr>
            </a:lvl3pPr>
            <a:lvl4pPr>
              <a:defRPr>
                <a:latin typeface="HGP創英角ｺﾞｼｯｸUB" panose="020B0900000000000000" pitchFamily="50" charset="-128"/>
                <a:ea typeface="HGP創英角ｺﾞｼｯｸUB" panose="020B0900000000000000" pitchFamily="50" charset="-128"/>
              </a:defRPr>
            </a:lvl4pPr>
            <a:lvl5pPr>
              <a:defRPr>
                <a:latin typeface="HGP創英角ｺﾞｼｯｸUB" panose="020B0900000000000000" pitchFamily="50" charset="-128"/>
                <a:ea typeface="HGP創英角ｺﾞｼｯｸUB" panose="020B0900000000000000" pitchFamily="50" charset="-128"/>
              </a:defRPr>
            </a:lvl5pPr>
          </a:lstStyle>
          <a:p>
            <a:pPr lvl="0" eaLnBrk="1" latinLnBrk="0" hangingPunct="1"/>
            <a:r>
              <a:rPr lang="ja-JP" altLang="en-US" dirty="0" smtClean="0"/>
              <a:t>マスター テキストの書式設定</a:t>
            </a:r>
          </a:p>
          <a:p>
            <a:pPr lvl="1" eaLnBrk="1" latinLnBrk="0" hangingPunct="1"/>
            <a:r>
              <a:rPr lang="ja-JP" altLang="en-US" dirty="0" smtClean="0"/>
              <a:t>第 </a:t>
            </a:r>
            <a:r>
              <a:rPr lang="en-US" altLang="ja-JP" dirty="0" smtClean="0"/>
              <a:t>2 </a:t>
            </a:r>
            <a:r>
              <a:rPr lang="ja-JP" altLang="en-US" dirty="0" smtClean="0"/>
              <a:t>レベル</a:t>
            </a:r>
          </a:p>
          <a:p>
            <a:pPr lvl="2" eaLnBrk="1" latinLnBrk="0" hangingPunct="1"/>
            <a:r>
              <a:rPr lang="ja-JP" altLang="en-US" dirty="0" smtClean="0"/>
              <a:t>第 </a:t>
            </a:r>
            <a:r>
              <a:rPr lang="en-US" altLang="ja-JP" dirty="0" smtClean="0"/>
              <a:t>3 </a:t>
            </a:r>
            <a:r>
              <a:rPr lang="ja-JP" altLang="en-US" dirty="0" smtClean="0"/>
              <a:t>レベル</a:t>
            </a:r>
          </a:p>
          <a:p>
            <a:pPr lvl="3" eaLnBrk="1" latinLnBrk="0" hangingPunct="1"/>
            <a:r>
              <a:rPr lang="ja-JP" altLang="en-US" dirty="0" smtClean="0"/>
              <a:t>第 </a:t>
            </a:r>
            <a:r>
              <a:rPr lang="en-US" altLang="ja-JP" dirty="0" smtClean="0"/>
              <a:t>4 </a:t>
            </a:r>
            <a:r>
              <a:rPr lang="ja-JP" altLang="en-US" dirty="0" smtClean="0"/>
              <a:t>レベル</a:t>
            </a:r>
          </a:p>
          <a:p>
            <a:pPr lvl="4" eaLnBrk="1" latinLnBrk="0" hangingPunct="1"/>
            <a:r>
              <a:rPr lang="ja-JP" altLang="en-US" dirty="0" smtClean="0"/>
              <a:t>第 </a:t>
            </a:r>
            <a:r>
              <a:rPr lang="en-US" altLang="ja-JP" dirty="0" smtClean="0"/>
              <a:t>5 </a:t>
            </a:r>
            <a:r>
              <a:rPr lang="ja-JP" altLang="en-US" dirty="0" smtClean="0"/>
              <a:t>レベル</a:t>
            </a:r>
            <a:endParaRPr kumimoji="0"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セクション見出し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219200" y="2971800"/>
            <a:ext cx="6858000" cy="1066800"/>
          </a:xfrm>
        </p:spPr>
        <p:txBody>
          <a:bodyPr anchor="t" anchorCtr="0"/>
          <a:lstStyle>
            <a:lvl1pPr algn="r">
              <a:buNone/>
              <a:defRPr sz="3200" b="0" cap="none" baseline="0"/>
            </a:lvl1pPr>
          </a:lstStyle>
          <a:p>
            <a:r>
              <a:rPr kumimoji="0" lang="ja-JP" altLang="en-US" smtClean="0"/>
              <a:t>マスター タイトルの書式設定</a:t>
            </a:r>
            <a:endParaRPr kumimoji="0" 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1295400" y="4267200"/>
            <a:ext cx="6781800" cy="1143000"/>
          </a:xfrm>
        </p:spPr>
        <p:txBody>
          <a:bodyPr anchor="t" anchorCtr="0"/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/>
          <a:p>
            <a:fld id="{2110474E-3B2F-494F-8708-193BD25E62B5}" type="datetime1">
              <a:rPr kumimoji="1" lang="ja-JP" altLang="en-US" smtClean="0"/>
              <a:t>2018/7/16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069848" y="6355080"/>
            <a:ext cx="1520952" cy="365760"/>
          </a:xfrm>
        </p:spPr>
        <p:txBody>
          <a:bodyPr/>
          <a:lstStyle/>
          <a:p>
            <a:fld id="{D2D8002D-B5B0-4BAC-B1F6-782DDCCE6D9C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7" name="正方形/長方形 6"/>
          <p:cNvSpPr/>
          <p:nvPr/>
        </p:nvSpPr>
        <p:spPr>
          <a:xfrm>
            <a:off x="914400" y="2819400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正方形/長方形 7"/>
          <p:cNvSpPr/>
          <p:nvPr/>
        </p:nvSpPr>
        <p:spPr>
          <a:xfrm>
            <a:off x="914400" y="2819400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ja-JP" altLang="en-US" smtClean="0"/>
              <a:t>マスター タイトルの書式設定</a:t>
            </a:r>
            <a:endParaRPr kumimoji="0" 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5035E-BC37-4452-A694-4D9A56BAC81F}" type="datetime1">
              <a:rPr kumimoji="1" lang="ja-JP" altLang="en-US" smtClean="0"/>
              <a:t>2018/7/16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ja-JP" altLang="en-US" smtClean="0"/>
              <a:t>マスター テキストの書式設定</a:t>
            </a:r>
          </a:p>
          <a:p>
            <a:pPr lvl="1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kumimoji="0" lang="en-US"/>
          </a:p>
        </p:txBody>
      </p:sp>
      <p:sp>
        <p:nvSpPr>
          <p:cNvPr id="11" name="コンテンツ プレースホルダー 10"/>
          <p:cNvSpPr>
            <a:spLocks noGrp="1"/>
          </p:cNvSpPr>
          <p:nvPr>
            <p:ph sz="quarter" idx="2"/>
          </p:nvPr>
        </p:nvSpPr>
        <p:spPr>
          <a:xfrm>
            <a:off x="4632198" y="1216152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ja-JP" altLang="en-US" smtClean="0"/>
              <a:t>マスター テキストの書式設定</a:t>
            </a:r>
          </a:p>
          <a:p>
            <a:pPr lvl="1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ja-JP" altLang="en-US" smtClean="0"/>
              <a:t>マスター タイトルの書式設定</a:t>
            </a:r>
            <a:endParaRPr kumimoji="0" 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457200" y="1285875"/>
            <a:ext cx="4040188" cy="685800"/>
          </a:xfrm>
          <a:noFill/>
          <a:ln>
            <a:noFill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ja-JP" altLang="en-US" smtClean="0"/>
              <a:t>マスター テキストの書式設定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3"/>
          </p:nvPr>
        </p:nvSpPr>
        <p:spPr>
          <a:xfrm>
            <a:off x="4648200" y="1295400"/>
            <a:ext cx="4041775" cy="685800"/>
          </a:xfrm>
          <a:noFill/>
          <a:ln>
            <a:noFill/>
          </a:ln>
        </p:spPr>
        <p:txBody>
          <a:bodyPr lIns="91440" anchor="b" anchorCtr="0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ja-JP" altLang="en-US" smtClean="0"/>
              <a:t>マスター テキストの書式設定</a:t>
            </a:r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20C8A-AEE0-4A2D-A69D-605313C1A048}" type="datetime1">
              <a:rPr kumimoji="1" lang="ja-JP" altLang="en-US" smtClean="0"/>
              <a:t>2018/7/16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11" name="コンテンツ プレースホルダー 10"/>
          <p:cNvSpPr>
            <a:spLocks noGrp="1"/>
          </p:cNvSpPr>
          <p:nvPr>
            <p:ph sz="quarter" idx="2"/>
          </p:nvPr>
        </p:nvSpPr>
        <p:spPr>
          <a:xfrm>
            <a:off x="457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ja-JP" altLang="en-US" smtClean="0"/>
              <a:t>マスター テキストの書式設定</a:t>
            </a:r>
          </a:p>
          <a:p>
            <a:pPr lvl="1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kumimoji="0" lang="en-US"/>
          </a:p>
        </p:txBody>
      </p:sp>
      <p:sp>
        <p:nvSpPr>
          <p:cNvPr id="13" name="コンテンツ プレースホルダー 12"/>
          <p:cNvSpPr>
            <a:spLocks noGrp="1"/>
          </p:cNvSpPr>
          <p:nvPr>
            <p:ph sz="quarter" idx="4"/>
          </p:nvPr>
        </p:nvSpPr>
        <p:spPr>
          <a:xfrm>
            <a:off x="4648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ja-JP" altLang="en-US" smtClean="0"/>
              <a:t>マスター テキストの書式設定</a:t>
            </a:r>
          </a:p>
          <a:p>
            <a:pPr lvl="1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ja-JP" altLang="en-US" smtClean="0"/>
              <a:t>マスター タイトルの書式設定</a:t>
            </a:r>
            <a:endParaRPr kumimoji="0" 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275715-3D16-4FA9-A7E3-9DB016D65458}" type="datetime1">
              <a:rPr kumimoji="1" lang="ja-JP" altLang="en-US" smtClean="0"/>
              <a:t>2018/7/16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6" name="二等辺三角形 5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51EEF-83E2-48CC-B9D7-19B28A90C7D2}" type="datetime1">
              <a:rPr kumimoji="1" lang="ja-JP" altLang="en-US" smtClean="0"/>
              <a:t>2018/7/16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5" name="直線コネクタ 4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二等辺三角形 5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324600" y="304800"/>
            <a:ext cx="2514600" cy="838200"/>
          </a:xfrm>
        </p:spPr>
        <p:txBody>
          <a:bodyPr anchor="b" anchorCtr="0">
            <a:noAutofit/>
          </a:bodyPr>
          <a:lstStyle>
            <a:lvl1pPr algn="l">
              <a:buNone/>
              <a:defRPr sz="20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ja-JP" altLang="en-US" smtClean="0"/>
              <a:t>マスター タイトルの書式設定</a:t>
            </a:r>
            <a:endParaRPr kumimoji="0" 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2"/>
          </p:nvPr>
        </p:nvSpPr>
        <p:spPr>
          <a:xfrm>
            <a:off x="6324600" y="1219200"/>
            <a:ext cx="2514600" cy="4843463"/>
          </a:xfrm>
        </p:spPr>
        <p:txBody>
          <a:bodyPr/>
          <a:lstStyle>
            <a:lvl1pPr marL="0" indent="0">
              <a:lnSpc>
                <a:spcPts val="22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C5E49A-9DD5-479D-96ED-613E569D6A24}" type="datetime1">
              <a:rPr kumimoji="1" lang="ja-JP" altLang="en-US" smtClean="0"/>
              <a:t>2018/7/16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8" name="直線コネクタ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直線コネクタ 9"/>
          <p:cNvSpPr>
            <a:spLocks noChangeShapeType="1"/>
          </p:cNvSpPr>
          <p:nvPr/>
        </p:nvSpPr>
        <p:spPr bwMode="auto">
          <a:xfrm rot="5400000">
            <a:off x="3160645" y="3324225"/>
            <a:ext cx="603504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二等辺三角形 8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コンテンツ プレースホルダー 11"/>
          <p:cNvSpPr>
            <a:spLocks noGrp="1"/>
          </p:cNvSpPr>
          <p:nvPr>
            <p:ph sz="quarter" idx="1"/>
          </p:nvPr>
        </p:nvSpPr>
        <p:spPr>
          <a:xfrm>
            <a:off x="304800" y="304800"/>
            <a:ext cx="5715000" cy="5715000"/>
          </a:xfrm>
        </p:spPr>
        <p:txBody>
          <a:bodyPr/>
          <a:lstStyle/>
          <a:p>
            <a:pPr lvl="0" eaLnBrk="1" latinLnBrk="0" hangingPunct="1"/>
            <a:r>
              <a:rPr lang="ja-JP" altLang="en-US" smtClean="0"/>
              <a:t>マスター テキストの書式設定</a:t>
            </a:r>
          </a:p>
          <a:p>
            <a:pPr lvl="1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タイトル付きの図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500856"/>
            <a:ext cx="8229600" cy="674688"/>
          </a:xfrm>
          <a:ln>
            <a:solidFill>
              <a:schemeClr val="accent1"/>
            </a:solidFill>
          </a:ln>
        </p:spPr>
        <p:txBody>
          <a:bodyPr lIns="274320" anchor="ctr"/>
          <a:lstStyle>
            <a:lvl1pPr algn="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r>
              <a:rPr kumimoji="0" lang="ja-JP" altLang="en-US" smtClean="0"/>
              <a:t>マスター タイトルの書式設定</a:t>
            </a:r>
            <a:endParaRPr kumimoji="0" 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457200" y="1905000"/>
            <a:ext cx="8229600" cy="4270248"/>
          </a:xfrm>
          <a:solidFill>
            <a:schemeClr val="tx1">
              <a:shade val="50000"/>
            </a:schemeClr>
          </a:solidFill>
          <a:ln>
            <a:noFill/>
          </a:ln>
          <a:effectLst/>
        </p:spPr>
        <p:txBody>
          <a:bodyPr/>
          <a:lstStyle>
            <a:lvl1pPr marL="0" indent="0">
              <a:spcBef>
                <a:spcPts val="600"/>
              </a:spcBef>
              <a:buNone/>
              <a:defRPr sz="3200"/>
            </a:lvl1pPr>
          </a:lstStyle>
          <a:p>
            <a:r>
              <a:rPr kumimoji="0" lang="ja-JP" altLang="en-US" smtClean="0"/>
              <a:t>アイコンをクリックして図を追加</a:t>
            </a:r>
            <a:endParaRPr kumimoji="0" lang="en-US" dirty="0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457200" y="1219200"/>
            <a:ext cx="8229600" cy="533400"/>
          </a:xfrm>
        </p:spPr>
        <p:txBody>
          <a:bodyPr anchor="ctr" anchorCtr="0"/>
          <a:lstStyle>
            <a:lvl1pPr marL="0" indent="0" algn="l">
              <a:buFontTx/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EAEEC8-059C-4423-B776-6D84ED793758}" type="datetime1">
              <a:rPr kumimoji="1" lang="ja-JP" altLang="en-US" smtClean="0"/>
              <a:t>2018/7/16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8" name="直線コネクタ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二等辺三角形 8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正方形/長方形 9"/>
          <p:cNvSpPr/>
          <p:nvPr/>
        </p:nvSpPr>
        <p:spPr>
          <a:xfrm>
            <a:off x="457200" y="500856"/>
            <a:ext cx="182880" cy="68580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タイトル プレースホルダー 21"/>
          <p:cNvSpPr>
            <a:spLocks noGrp="1"/>
          </p:cNvSpPr>
          <p:nvPr>
            <p:ph type="title"/>
          </p:nvPr>
        </p:nvSpPr>
        <p:spPr>
          <a:xfrm>
            <a:off x="179512" y="44624"/>
            <a:ext cx="8784976" cy="576064"/>
          </a:xfrm>
          <a:prstGeom prst="rect">
            <a:avLst/>
          </a:prstGeom>
        </p:spPr>
        <p:txBody>
          <a:bodyPr vert="horz" anchor="b" anchorCtr="0">
            <a:normAutofit/>
          </a:bodyPr>
          <a:lstStyle/>
          <a:p>
            <a:r>
              <a:rPr kumimoji="0" lang="ja-JP" altLang="en-US" dirty="0" smtClean="0"/>
              <a:t>マスター タイトルの書式設定</a:t>
            </a:r>
            <a:endParaRPr kumimoji="0" lang="en-US" dirty="0"/>
          </a:p>
        </p:txBody>
      </p:sp>
      <p:sp>
        <p:nvSpPr>
          <p:cNvPr id="13" name="テキスト プレースホルダー 12"/>
          <p:cNvSpPr>
            <a:spLocks noGrp="1"/>
          </p:cNvSpPr>
          <p:nvPr>
            <p:ph type="body" idx="1"/>
          </p:nvPr>
        </p:nvSpPr>
        <p:spPr>
          <a:xfrm>
            <a:off x="179512" y="692696"/>
            <a:ext cx="8784976" cy="576064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ja-JP" altLang="en-US" smtClean="0"/>
              <a:t>マスター テキストの書式設定</a:t>
            </a:r>
          </a:p>
          <a:p>
            <a:pPr lvl="1" eaLnBrk="1" latinLnBrk="0" hangingPunct="1"/>
            <a:r>
              <a:rPr kumimoji="0" lang="ja-JP" altLang="en-US" smtClean="0"/>
              <a:t>第 </a:t>
            </a:r>
            <a:r>
              <a:rPr kumimoji="0" lang="en-US" altLang="ja-JP" smtClean="0"/>
              <a:t>2 </a:t>
            </a:r>
            <a:r>
              <a:rPr kumimoji="0" lang="ja-JP" altLang="en-US" smtClean="0"/>
              <a:t>レベル</a:t>
            </a:r>
          </a:p>
          <a:p>
            <a:pPr lvl="2" eaLnBrk="1" latinLnBrk="0" hangingPunct="1"/>
            <a:r>
              <a:rPr kumimoji="0" lang="ja-JP" altLang="en-US" smtClean="0"/>
              <a:t>第 </a:t>
            </a:r>
            <a:r>
              <a:rPr kumimoji="0" lang="en-US" altLang="ja-JP" smtClean="0"/>
              <a:t>3 </a:t>
            </a:r>
            <a:r>
              <a:rPr kumimoji="0" lang="ja-JP" altLang="en-US" smtClean="0"/>
              <a:t>レベル</a:t>
            </a:r>
          </a:p>
          <a:p>
            <a:pPr lvl="3" eaLnBrk="1" latinLnBrk="0" hangingPunct="1"/>
            <a:r>
              <a:rPr kumimoji="0" lang="ja-JP" altLang="en-US" smtClean="0"/>
              <a:t>第 </a:t>
            </a:r>
            <a:r>
              <a:rPr kumimoji="0" lang="en-US" altLang="ja-JP" smtClean="0"/>
              <a:t>4 </a:t>
            </a:r>
            <a:r>
              <a:rPr kumimoji="0" lang="ja-JP" altLang="en-US" smtClean="0"/>
              <a:t>レベル</a:t>
            </a:r>
          </a:p>
          <a:p>
            <a:pPr lvl="4" eaLnBrk="1" latinLnBrk="0" hangingPunct="1"/>
            <a:r>
              <a:rPr kumimoji="0" lang="ja-JP" altLang="en-US" smtClean="0"/>
              <a:t>第 </a:t>
            </a:r>
            <a:r>
              <a:rPr kumimoji="0" lang="en-US" altLang="ja-JP" smtClean="0"/>
              <a:t>5 </a:t>
            </a:r>
            <a:r>
              <a:rPr kumimoji="0" lang="ja-JP" altLang="en-US" smtClean="0"/>
              <a:t>レベル</a:t>
            </a:r>
            <a:endParaRPr kumimoji="0" lang="en-US"/>
          </a:p>
        </p:txBody>
      </p:sp>
      <p:sp>
        <p:nvSpPr>
          <p:cNvPr id="14" name="日付プレースホルダー 13"/>
          <p:cNvSpPr>
            <a:spLocks noGrp="1"/>
          </p:cNvSpPr>
          <p:nvPr>
            <p:ph type="dt" sz="half" idx="2"/>
          </p:nvPr>
        </p:nvSpPr>
        <p:spPr>
          <a:xfrm>
            <a:off x="6675440" y="6525344"/>
            <a:ext cx="2289048" cy="288032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8BA99558-4AEF-4DA4-88C6-F8621EC7B693}" type="datetime1">
              <a:rPr kumimoji="1" lang="ja-JP" altLang="en-US" smtClean="0"/>
              <a:t>2018/7/16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2771800" y="6525344"/>
            <a:ext cx="3577208" cy="288032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kumimoji="1" lang="ja-JP" altLang="en-US" dirty="0"/>
          </a:p>
        </p:txBody>
      </p:sp>
      <p:sp>
        <p:nvSpPr>
          <p:cNvPr id="23" name="スライド番号プレースホルダー 22"/>
          <p:cNvSpPr>
            <a:spLocks noGrp="1"/>
          </p:cNvSpPr>
          <p:nvPr>
            <p:ph type="sldNum" sz="quarter" idx="4"/>
          </p:nvPr>
        </p:nvSpPr>
        <p:spPr>
          <a:xfrm>
            <a:off x="323528" y="6512644"/>
            <a:ext cx="1981200" cy="288032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600">
                <a:solidFill>
                  <a:schemeClr val="tx2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1pPr>
          </a:lstStyle>
          <a:p>
            <a:fld id="{D2D8002D-B5B0-4BAC-B1F6-782DDCCE6D9C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28" name="直線コネクタ 27"/>
          <p:cNvSpPr>
            <a:spLocks noChangeShapeType="1"/>
          </p:cNvSpPr>
          <p:nvPr/>
        </p:nvSpPr>
        <p:spPr bwMode="auto">
          <a:xfrm>
            <a:off x="251520" y="6525344"/>
            <a:ext cx="864096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9" name="直線コネクタ 28"/>
          <p:cNvSpPr>
            <a:spLocks noChangeShapeType="1"/>
          </p:cNvSpPr>
          <p:nvPr/>
        </p:nvSpPr>
        <p:spPr bwMode="auto">
          <a:xfrm>
            <a:off x="179512" y="666408"/>
            <a:ext cx="8784976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二等辺三角形 9"/>
          <p:cNvSpPr>
            <a:spLocks noChangeAspect="1"/>
          </p:cNvSpPr>
          <p:nvPr/>
        </p:nvSpPr>
        <p:spPr>
          <a:xfrm rot="5400000">
            <a:off x="124738" y="6628986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1" latinLnBrk="0" hangingPunct="1">
        <a:spcBef>
          <a:spcPct val="0"/>
        </a:spcBef>
        <a:buNone/>
        <a:defRPr kumimoji="1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6000"/>
        <a:buFont typeface="Wingdings 3"/>
        <a:buChar char=""/>
        <a:defRPr kumimoji="1" sz="2600" kern="1200">
          <a:solidFill>
            <a:schemeClr val="tx1"/>
          </a:solidFill>
          <a:latin typeface="HGP創英角ｺﾞｼｯｸUB" panose="020B0900000000000000" pitchFamily="50" charset="-128"/>
          <a:ea typeface="HGP創英角ｺﾞｼｯｸUB" panose="020B0900000000000000" pitchFamily="50" charset="-128"/>
          <a:cs typeface="+mn-cs"/>
        </a:defRPr>
      </a:lvl1pPr>
      <a:lvl2pPr marL="548640" indent="-274320" algn="l" rtl="0" eaLnBrk="1" latinLnBrk="0" hangingPunct="1">
        <a:spcBef>
          <a:spcPts val="500"/>
        </a:spcBef>
        <a:buClr>
          <a:schemeClr val="accent2"/>
        </a:buClr>
        <a:buSzPct val="76000"/>
        <a:buFont typeface="Wingdings 3"/>
        <a:buChar char=""/>
        <a:defRPr kumimoji="1" sz="2300" kern="1200">
          <a:solidFill>
            <a:schemeClr val="tx2"/>
          </a:solidFill>
          <a:latin typeface="HGP創英角ｺﾞｼｯｸUB" panose="020B0900000000000000" pitchFamily="50" charset="-128"/>
          <a:ea typeface="HGP創英角ｺﾞｼｯｸUB" panose="020B0900000000000000" pitchFamily="50" charset="-128"/>
          <a:cs typeface="+mn-cs"/>
        </a:defRPr>
      </a:lvl2pPr>
      <a:lvl3pPr marL="822960" indent="-228600" algn="l" rtl="0" eaLnBrk="1" latinLnBrk="0" hangingPunct="1">
        <a:spcBef>
          <a:spcPts val="500"/>
        </a:spcBef>
        <a:buClr>
          <a:schemeClr val="bg1">
            <a:shade val="50000"/>
          </a:schemeClr>
        </a:buClr>
        <a:buSzPct val="76000"/>
        <a:buFont typeface="Wingdings 3"/>
        <a:buChar char=""/>
        <a:defRPr kumimoji="1" sz="2000" kern="1200">
          <a:solidFill>
            <a:schemeClr val="tx1"/>
          </a:solidFill>
          <a:latin typeface="HGP創英角ｺﾞｼｯｸUB" panose="020B0900000000000000" pitchFamily="50" charset="-128"/>
          <a:ea typeface="HGP創英角ｺﾞｼｯｸUB" panose="020B0900000000000000" pitchFamily="50" charset="-128"/>
          <a:cs typeface="+mn-cs"/>
        </a:defRPr>
      </a:lvl3pPr>
      <a:lvl4pPr marL="1097280" indent="-228600" algn="l" rtl="0" eaLnBrk="1" latinLnBrk="0" hangingPunct="1">
        <a:spcBef>
          <a:spcPts val="400"/>
        </a:spcBef>
        <a:buClr>
          <a:schemeClr val="accent2">
            <a:shade val="75000"/>
          </a:schemeClr>
        </a:buClr>
        <a:buSzPct val="70000"/>
        <a:buFont typeface="Wingdings"/>
        <a:buChar char=""/>
        <a:defRPr kumimoji="1" sz="1800" kern="1200">
          <a:solidFill>
            <a:schemeClr val="tx1"/>
          </a:solidFill>
          <a:latin typeface="HGP創英角ｺﾞｼｯｸUB" panose="020B0900000000000000" pitchFamily="50" charset="-128"/>
          <a:ea typeface="HGP創英角ｺﾞｼｯｸUB" panose="020B0900000000000000" pitchFamily="50" charset="-128"/>
          <a:cs typeface="+mn-cs"/>
        </a:defRPr>
      </a:lvl4pPr>
      <a:lvl5pPr marL="1371600" indent="-228600" algn="l" rtl="0" eaLnBrk="1" latinLnBrk="0" hangingPunct="1">
        <a:spcBef>
          <a:spcPts val="300"/>
        </a:spcBef>
        <a:buClr>
          <a:schemeClr val="accent2"/>
        </a:buClr>
        <a:buSzPct val="70000"/>
        <a:buFont typeface="Wingdings"/>
        <a:buChar char=""/>
        <a:defRPr kumimoji="1" sz="1600" kern="1200">
          <a:solidFill>
            <a:schemeClr val="tx1"/>
          </a:solidFill>
          <a:latin typeface="HGP創英角ｺﾞｼｯｸUB" panose="020B0900000000000000" pitchFamily="50" charset="-128"/>
          <a:ea typeface="HGP創英角ｺﾞｼｯｸUB" panose="020B0900000000000000" pitchFamily="50" charset="-128"/>
          <a:cs typeface="+mn-cs"/>
        </a:defRPr>
      </a:lvl5pPr>
      <a:lvl6pPr marL="1645920" indent="-182880" algn="l" rtl="0" eaLnBrk="1" latinLnBrk="0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1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1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0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1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0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1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1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1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1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1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1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1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1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em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Xilinx/QNN-MO-PYNQ" TargetMode="External"/><Relationship Id="rId2" Type="http://schemas.openxmlformats.org/officeDocument/2006/relationships/hyperlink" Target="https://github.com/Xilinx/BNN-PYNQ" TargetMode="Externa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emf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emf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emf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490736" y="2132856"/>
            <a:ext cx="8352928" cy="990600"/>
          </a:xfrm>
        </p:spPr>
        <p:txBody>
          <a:bodyPr>
            <a:noAutofit/>
          </a:bodyPr>
          <a:lstStyle/>
          <a:p>
            <a:pPr algn="ctr"/>
            <a:r>
              <a:rPr kumimoji="1" lang="en-US" altLang="ja-JP" dirty="0" smtClean="0"/>
              <a:t>Research status on </a:t>
            </a:r>
            <a:br>
              <a:rPr kumimoji="1" lang="en-US" altLang="ja-JP" dirty="0" smtClean="0"/>
            </a:br>
            <a:r>
              <a:rPr kumimoji="1" lang="en-US" altLang="ja-JP" dirty="0" smtClean="0"/>
              <a:t>DNN accelerator</a:t>
            </a:r>
            <a:endParaRPr kumimoji="1" lang="ja-JP" altLang="en-US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801960" y="4585320"/>
            <a:ext cx="7730480" cy="1147936"/>
          </a:xfrm>
        </p:spPr>
        <p:txBody>
          <a:bodyPr>
            <a:normAutofit/>
          </a:bodyPr>
          <a:lstStyle/>
          <a:p>
            <a:pPr algn="ctr"/>
            <a:r>
              <a:rPr kumimoji="1" lang="en-US" altLang="ja-JP" dirty="0" smtClean="0"/>
              <a:t>Kenshu Seto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pPr/>
              <a:t>1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809228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88" y="-1"/>
            <a:ext cx="9113912" cy="6800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900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83" y="0"/>
            <a:ext cx="9034341" cy="6741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20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4870"/>
            <a:ext cx="9137367" cy="6818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863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ja-JP" sz="2500" dirty="0" smtClean="0"/>
              <a:t>CONV Layer C Reference implementation</a:t>
            </a:r>
            <a:endParaRPr kumimoji="1" lang="ja-JP" altLang="en-US" sz="2500" dirty="0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pPr/>
              <a:t>13</a:t>
            </a:fld>
            <a:endParaRPr kumimoji="1" lang="ja-JP" altLang="en-US" dirty="0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quarter" idx="1"/>
          </p:nvPr>
        </p:nvSpPr>
        <p:spPr>
          <a:xfrm>
            <a:off x="179512" y="692696"/>
            <a:ext cx="8784976" cy="5760640"/>
          </a:xfrm>
        </p:spPr>
        <p:txBody>
          <a:bodyPr>
            <a:normAutofit/>
          </a:bodyPr>
          <a:lstStyle/>
          <a:p>
            <a:r>
              <a:rPr kumimoji="1" lang="en-US" altLang="ja-JP" sz="2400" dirty="0" smtClean="0"/>
              <a:t>Can be a starting point for a template C code for HLS</a:t>
            </a:r>
          </a:p>
          <a:p>
            <a:r>
              <a:rPr kumimoji="1" lang="en-US" altLang="ja-JP" sz="2400" dirty="0" smtClean="0"/>
              <a:t>Opportunity fo</a:t>
            </a:r>
            <a:r>
              <a:rPr lang="en-US" altLang="ja-JP" sz="2400" dirty="0" smtClean="0"/>
              <a:t>r loop optimization</a:t>
            </a: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00808"/>
            <a:ext cx="9129333" cy="4570732"/>
          </a:xfrm>
          <a:prstGeom prst="rect">
            <a:avLst/>
          </a:prstGeom>
        </p:spPr>
      </p:pic>
      <p:grpSp>
        <p:nvGrpSpPr>
          <p:cNvPr id="5" name="グループ化 4"/>
          <p:cNvGrpSpPr/>
          <p:nvPr/>
        </p:nvGrpSpPr>
        <p:grpSpPr>
          <a:xfrm>
            <a:off x="3265298" y="4637314"/>
            <a:ext cx="5864035" cy="2170562"/>
            <a:chOff x="3265298" y="4637314"/>
            <a:chExt cx="5864035" cy="2170562"/>
          </a:xfrm>
        </p:grpSpPr>
        <p:pic>
          <p:nvPicPr>
            <p:cNvPr id="7" name="図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65298" y="4637314"/>
              <a:ext cx="5864035" cy="2170562"/>
            </a:xfrm>
            <a:prstGeom prst="rect">
              <a:avLst/>
            </a:prstGeom>
          </p:spPr>
        </p:pic>
        <p:sp>
          <p:nvSpPr>
            <p:cNvPr id="8" name="テキスト ボックス 7"/>
            <p:cNvSpPr txBox="1"/>
            <p:nvPr/>
          </p:nvSpPr>
          <p:spPr>
            <a:xfrm>
              <a:off x="6804248" y="4894527"/>
              <a:ext cx="22589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400" dirty="0" smtClean="0"/>
                <a:t>(assume N=1 in this work)</a:t>
              </a:r>
              <a:endParaRPr lang="en-US" altLang="ja-JP" sz="1400" dirty="0" smtClean="0"/>
            </a:p>
          </p:txBody>
        </p:sp>
      </p:grpSp>
    </p:spTree>
    <p:extLst>
      <p:ext uri="{BB962C8B-B14F-4D97-AF65-F5344CB8AC3E}">
        <p14:creationId xmlns:p14="http://schemas.microsoft.com/office/powerpoint/2010/main" val="3029175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ja-JP" dirty="0" smtClean="0"/>
              <a:t>Pooling (POOL) Layer</a:t>
            </a:r>
            <a:endParaRPr kumimoji="1" lang="ja-JP" altLang="en-US" dirty="0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pPr/>
              <a:t>14</a:t>
            </a:fld>
            <a:endParaRPr kumimoji="1" lang="ja-JP" altLang="en-US" dirty="0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kumimoji="1" lang="en-US" altLang="ja-JP" dirty="0" smtClean="0"/>
              <a:t>Down-sampling images</a:t>
            </a:r>
            <a:endParaRPr kumimoji="1" lang="ja-JP" altLang="en-US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601367"/>
            <a:ext cx="7560832" cy="4949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843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pPr/>
              <a:t>15</a:t>
            </a:fld>
            <a:endParaRPr kumimoji="1" lang="ja-JP" altLang="en-US" dirty="0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kumimoji="1" lang="en-US" altLang="ja-JP" sz="2400" dirty="0" smtClean="0"/>
              <a:t>Simple C code </a:t>
            </a:r>
            <a:endParaRPr kumimoji="1" lang="ja-JP" altLang="en-US" sz="2400" dirty="0"/>
          </a:p>
        </p:txBody>
      </p:sp>
      <p:sp>
        <p:nvSpPr>
          <p:cNvPr id="5" name="タイトル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ja-JP" sz="2500" dirty="0" smtClean="0"/>
              <a:t>POOL Layer C Reference implementation</a:t>
            </a:r>
            <a:endParaRPr kumimoji="1" lang="ja-JP" altLang="en-US" sz="2500" dirty="0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42" y="1467053"/>
            <a:ext cx="9032640" cy="4587489"/>
          </a:xfrm>
          <a:prstGeom prst="rect">
            <a:avLst/>
          </a:prstGeom>
        </p:spPr>
      </p:pic>
      <p:sp>
        <p:nvSpPr>
          <p:cNvPr id="7" name="テキスト ボックス 6"/>
          <p:cNvSpPr txBox="1"/>
          <p:nvPr/>
        </p:nvSpPr>
        <p:spPr>
          <a:xfrm>
            <a:off x="4551262" y="5157192"/>
            <a:ext cx="28135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>
                <a:solidFill>
                  <a:srgbClr val="FF0000"/>
                </a:solidFill>
              </a:rPr>
              <a:t>R, S: pooling window size</a:t>
            </a:r>
          </a:p>
          <a:p>
            <a:r>
              <a:rPr kumimoji="1" lang="en-US" altLang="ja-JP" dirty="0" smtClean="0">
                <a:solidFill>
                  <a:srgbClr val="FF0000"/>
                </a:solidFill>
              </a:rPr>
              <a:t>U     : stride</a:t>
            </a:r>
            <a:endParaRPr lang="en-US" altLang="ja-JP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2881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ja-JP" dirty="0" smtClean="0"/>
              <a:t>Example CNN (VGG16, 2014)</a:t>
            </a:r>
            <a:endParaRPr kumimoji="1" lang="ja-JP" altLang="en-US" dirty="0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pPr/>
              <a:t>16</a:t>
            </a:fld>
            <a:endParaRPr kumimoji="1" lang="ja-JP" altLang="en-US" dirty="0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quarter" idx="1"/>
          </p:nvPr>
        </p:nvSpPr>
        <p:spPr>
          <a:xfrm>
            <a:off x="0" y="692696"/>
            <a:ext cx="8964488" cy="5760640"/>
          </a:xfrm>
        </p:spPr>
        <p:txBody>
          <a:bodyPr/>
          <a:lstStyle/>
          <a:p>
            <a:r>
              <a:rPr kumimoji="1" lang="en-US" altLang="ja-JP" dirty="0" smtClean="0"/>
              <a:t>Consists of </a:t>
            </a:r>
            <a:r>
              <a:rPr kumimoji="1" lang="en-US" altLang="ja-JP" dirty="0" smtClean="0">
                <a:solidFill>
                  <a:srgbClr val="FF0000"/>
                </a:solidFill>
              </a:rPr>
              <a:t>only CONV and Pooling</a:t>
            </a:r>
            <a:r>
              <a:rPr kumimoji="1" lang="en-US" altLang="ja-JP" dirty="0" smtClean="0"/>
              <a:t> layers</a:t>
            </a:r>
          </a:p>
          <a:p>
            <a:pPr lvl="1"/>
            <a:r>
              <a:rPr lang="en-US" altLang="ja-JP" dirty="0" smtClean="0"/>
              <a:t>Fully connected (FC) layer (currently, out of scope)</a:t>
            </a:r>
            <a:endParaRPr kumimoji="1" lang="ja-JP" altLang="en-US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438" y="1628800"/>
            <a:ext cx="8713308" cy="4867650"/>
          </a:xfrm>
          <a:prstGeom prst="rect">
            <a:avLst/>
          </a:prstGeom>
        </p:spPr>
      </p:pic>
      <p:sp>
        <p:nvSpPr>
          <p:cNvPr id="6" name="正方形/長方形 5"/>
          <p:cNvSpPr/>
          <p:nvPr/>
        </p:nvSpPr>
        <p:spPr>
          <a:xfrm>
            <a:off x="7092280" y="2492896"/>
            <a:ext cx="1008112" cy="504056"/>
          </a:xfrm>
          <a:prstGeom prst="rect">
            <a:avLst/>
          </a:prstGeom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kumimoji="1" lang="ja-JP" altLang="en-US" dirty="0"/>
          </a:p>
        </p:txBody>
      </p:sp>
      <p:sp>
        <p:nvSpPr>
          <p:cNvPr id="8" name="正方形/長方形 7"/>
          <p:cNvSpPr/>
          <p:nvPr/>
        </p:nvSpPr>
        <p:spPr>
          <a:xfrm>
            <a:off x="7092280" y="3124034"/>
            <a:ext cx="1008112" cy="504056"/>
          </a:xfrm>
          <a:prstGeom prst="rect">
            <a:avLst/>
          </a:prstGeom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kumimoji="1" lang="ja-JP" altLang="en-US" dirty="0"/>
          </a:p>
        </p:txBody>
      </p:sp>
      <p:sp>
        <p:nvSpPr>
          <p:cNvPr id="9" name="正方形/長方形 8"/>
          <p:cNvSpPr/>
          <p:nvPr/>
        </p:nvSpPr>
        <p:spPr>
          <a:xfrm>
            <a:off x="7098621" y="3755172"/>
            <a:ext cx="1008112" cy="321900"/>
          </a:xfrm>
          <a:prstGeom prst="rect">
            <a:avLst/>
          </a:prstGeom>
          <a:ln w="28575">
            <a:solidFill>
              <a:srgbClr val="FF0000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kumimoji="1" lang="ja-JP" altLang="en-US" dirty="0"/>
          </a:p>
        </p:txBody>
      </p:sp>
      <p:sp>
        <p:nvSpPr>
          <p:cNvPr id="10" name="正方形/長方形 9"/>
          <p:cNvSpPr/>
          <p:nvPr/>
        </p:nvSpPr>
        <p:spPr>
          <a:xfrm>
            <a:off x="7092280" y="4225360"/>
            <a:ext cx="1008112" cy="321900"/>
          </a:xfrm>
          <a:prstGeom prst="rect">
            <a:avLst/>
          </a:prstGeom>
          <a:ln w="28575">
            <a:solidFill>
              <a:srgbClr val="FF0000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kumimoji="1" lang="ja-JP" altLang="en-US" dirty="0"/>
          </a:p>
        </p:txBody>
      </p:sp>
      <p:sp>
        <p:nvSpPr>
          <p:cNvPr id="11" name="正方形/長方形 10"/>
          <p:cNvSpPr/>
          <p:nvPr/>
        </p:nvSpPr>
        <p:spPr>
          <a:xfrm>
            <a:off x="7092280" y="4708210"/>
            <a:ext cx="1008112" cy="321900"/>
          </a:xfrm>
          <a:prstGeom prst="rect">
            <a:avLst/>
          </a:prstGeom>
          <a:ln w="28575">
            <a:solidFill>
              <a:srgbClr val="FF0000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87704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539552" y="1628800"/>
            <a:ext cx="8352928" cy="990600"/>
          </a:xfrm>
        </p:spPr>
        <p:txBody>
          <a:bodyPr>
            <a:noAutofit/>
          </a:bodyPr>
          <a:lstStyle/>
          <a:p>
            <a:pPr algn="ctr"/>
            <a:r>
              <a:rPr lang="en-US" altLang="ja-JP" dirty="0"/>
              <a:t>Optimizing FPGA-based Accelerator Design </a:t>
            </a:r>
            <a:r>
              <a:rPr lang="en-US" altLang="ja-JP" dirty="0" smtClean="0"/>
              <a:t>for Deep </a:t>
            </a:r>
            <a:r>
              <a:rPr lang="en-US" altLang="ja-JP" dirty="0"/>
              <a:t>Convolutional Neural Networks</a:t>
            </a:r>
            <a:br>
              <a:rPr lang="en-US" altLang="ja-JP" dirty="0"/>
            </a:br>
            <a:r>
              <a:rPr lang="en-US" altLang="ja-JP" dirty="0" smtClean="0"/>
              <a:t>C. Zhang et </a:t>
            </a:r>
            <a:r>
              <a:rPr lang="en-US" altLang="ja-JP" dirty="0"/>
              <a:t>al., </a:t>
            </a:r>
            <a:r>
              <a:rPr lang="en-US" altLang="ja-JP" dirty="0" smtClean="0"/>
              <a:t>(FPGA </a:t>
            </a:r>
            <a:r>
              <a:rPr lang="en-US" altLang="ja-JP" dirty="0"/>
              <a:t>2015)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pPr/>
              <a:t>17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57696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pPr/>
              <a:t>18</a:t>
            </a:fld>
            <a:endParaRPr kumimoji="1" lang="ja-JP" altLang="en-US" dirty="0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074" y="499875"/>
            <a:ext cx="7133851" cy="585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605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pPr/>
              <a:t>19</a:t>
            </a:fld>
            <a:endParaRPr kumimoji="1" lang="ja-JP" altLang="en-US" dirty="0"/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431" y="523950"/>
            <a:ext cx="7499138" cy="581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404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86670" y="116632"/>
            <a:ext cx="8784976" cy="603835"/>
          </a:xfrm>
        </p:spPr>
        <p:txBody>
          <a:bodyPr>
            <a:normAutofit fontScale="90000"/>
          </a:bodyPr>
          <a:lstStyle/>
          <a:p>
            <a:r>
              <a:rPr kumimoji="1" lang="en-US" altLang="ja-JP" sz="2800" dirty="0" smtClean="0"/>
              <a:t>Summary of the project </a:t>
            </a:r>
            <a:r>
              <a:rPr lang="en-US" altLang="ja-JP" sz="2800" dirty="0" smtClean="0"/>
              <a:t>(</a:t>
            </a:r>
            <a:r>
              <a:rPr lang="en-US" altLang="ja-JP" sz="2800" dirty="0"/>
              <a:t>As of April 10, 2018)</a:t>
            </a:r>
            <a:endParaRPr kumimoji="1" lang="ja-JP" altLang="en-US" sz="2800" dirty="0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pPr/>
              <a:t>2</a:t>
            </a:fld>
            <a:endParaRPr kumimoji="1" lang="ja-JP" altLang="en-US" dirty="0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quarter" idx="1"/>
          </p:nvPr>
        </p:nvSpPr>
        <p:spPr>
          <a:xfrm>
            <a:off x="179512" y="1196752"/>
            <a:ext cx="8784976" cy="5256584"/>
          </a:xfrm>
        </p:spPr>
        <p:txBody>
          <a:bodyPr/>
          <a:lstStyle/>
          <a:p>
            <a:endParaRPr lang="en-US" altLang="ja-JP" dirty="0" smtClean="0"/>
          </a:p>
          <a:p>
            <a:endParaRPr kumimoji="1" lang="ja-JP" altLang="en-US" dirty="0"/>
          </a:p>
        </p:txBody>
      </p:sp>
      <p:sp>
        <p:nvSpPr>
          <p:cNvPr id="5" name="コンテンツ プレースホルダー 3"/>
          <p:cNvSpPr txBox="1">
            <a:spLocks/>
          </p:cNvSpPr>
          <p:nvPr/>
        </p:nvSpPr>
        <p:spPr>
          <a:xfrm>
            <a:off x="21610" y="778352"/>
            <a:ext cx="9088550" cy="5561385"/>
          </a:xfrm>
          <a:prstGeom prst="rect">
            <a:avLst/>
          </a:prstGeom>
        </p:spPr>
        <p:txBody>
          <a:bodyPr vert="horz">
            <a:no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1" sz="2600" kern="1200">
                <a:solidFill>
                  <a:schemeClr val="tx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  <a:cs typeface="+mn-cs"/>
              </a:defRPr>
            </a:lvl1pPr>
            <a:lvl2pPr marL="548640" indent="-274320" algn="l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1" sz="2300" kern="1200">
                <a:solidFill>
                  <a:schemeClr val="tx2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  <a:cs typeface="+mn-cs"/>
              </a:defRPr>
            </a:lvl2pPr>
            <a:lvl3pPr marL="822960" indent="-228600" algn="l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1" sz="2000" kern="1200">
                <a:solidFill>
                  <a:schemeClr val="tx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  <a:cs typeface="+mn-cs"/>
              </a:defRPr>
            </a:lvl3pPr>
            <a:lvl4pPr marL="1097280" indent="-228600" algn="l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1" sz="1800" kern="1200">
                <a:solidFill>
                  <a:schemeClr val="tx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  <a:cs typeface="+mn-cs"/>
              </a:defRPr>
            </a:lvl4pPr>
            <a:lvl5pPr marL="1371600" indent="-228600" algn="l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1" sz="1600" kern="1200">
                <a:solidFill>
                  <a:schemeClr val="tx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1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1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1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1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400" dirty="0" smtClean="0">
                <a:latin typeface="+mn-lt"/>
              </a:rPr>
              <a:t>Problem</a:t>
            </a:r>
          </a:p>
          <a:p>
            <a:pPr lvl="1"/>
            <a:r>
              <a:rPr lang="en-US" altLang="ja-JP" sz="2000" dirty="0" smtClean="0">
                <a:latin typeface="+mn-lt"/>
              </a:rPr>
              <a:t>Many </a:t>
            </a:r>
            <a:r>
              <a:rPr lang="en-US" altLang="ja-JP" sz="2000" dirty="0">
                <a:latin typeface="+mn-lt"/>
              </a:rPr>
              <a:t>accelerator </a:t>
            </a:r>
            <a:r>
              <a:rPr lang="en-US" altLang="ja-JP" sz="2000" dirty="0" smtClean="0">
                <a:latin typeface="+mn-lt"/>
              </a:rPr>
              <a:t>exists, but mostly </a:t>
            </a:r>
            <a:r>
              <a:rPr lang="en-US" altLang="ja-JP" sz="2000" dirty="0">
                <a:latin typeface="+mn-lt"/>
              </a:rPr>
              <a:t>based on </a:t>
            </a:r>
            <a:r>
              <a:rPr lang="en-US" altLang="ja-JP" sz="2000" dirty="0">
                <a:solidFill>
                  <a:srgbClr val="FF0000"/>
                </a:solidFill>
                <a:latin typeface="+mn-lt"/>
              </a:rPr>
              <a:t>fixed </a:t>
            </a:r>
            <a:r>
              <a:rPr lang="en-US" altLang="ja-JP" sz="2000" dirty="0" smtClean="0">
                <a:solidFill>
                  <a:srgbClr val="FF0000"/>
                </a:solidFill>
                <a:latin typeface="+mn-lt"/>
              </a:rPr>
              <a:t>hardware templates</a:t>
            </a:r>
            <a:endParaRPr lang="en-US" altLang="ja-JP" sz="2000" dirty="0">
              <a:solidFill>
                <a:srgbClr val="FF0000"/>
              </a:solidFill>
              <a:latin typeface="+mn-lt"/>
            </a:endParaRPr>
          </a:p>
          <a:p>
            <a:pPr lvl="1"/>
            <a:r>
              <a:rPr lang="en-US" altLang="ja-JP" sz="2000" dirty="0" smtClean="0">
                <a:latin typeface="+mn-lt"/>
              </a:rPr>
              <a:t>DNN </a:t>
            </a:r>
            <a:r>
              <a:rPr lang="en-US" altLang="ja-JP" sz="2000" dirty="0" smtClean="0">
                <a:solidFill>
                  <a:srgbClr val="FF0000"/>
                </a:solidFill>
                <a:latin typeface="+mn-lt"/>
              </a:rPr>
              <a:t>models changing</a:t>
            </a:r>
            <a:r>
              <a:rPr lang="en-US" altLang="ja-JP" sz="2000" dirty="0" smtClean="0">
                <a:latin typeface="+mn-lt"/>
              </a:rPr>
              <a:t>, so fixed hardware template may be suboptimal</a:t>
            </a:r>
          </a:p>
          <a:p>
            <a:pPr lvl="1"/>
            <a:r>
              <a:rPr lang="en-US" altLang="ja-JP" sz="2000" dirty="0" smtClean="0">
                <a:latin typeface="+mn-lt"/>
              </a:rPr>
              <a:t>Need to provide </a:t>
            </a:r>
            <a:r>
              <a:rPr lang="en-US" altLang="ja-JP" sz="2000" dirty="0" smtClean="0">
                <a:solidFill>
                  <a:srgbClr val="FF0000"/>
                </a:solidFill>
                <a:latin typeface="+mn-lt"/>
              </a:rPr>
              <a:t>a efficient framework which generates the best DNN </a:t>
            </a:r>
            <a:r>
              <a:rPr lang="en-US" altLang="ja-JP" sz="2000" dirty="0" smtClean="0">
                <a:latin typeface="+mn-lt"/>
              </a:rPr>
              <a:t>accelerator for </a:t>
            </a:r>
            <a:r>
              <a:rPr lang="en-US" altLang="ja-JP" sz="2000" dirty="0">
                <a:latin typeface="+mn-lt"/>
              </a:rPr>
              <a:t>ever-changing DNN models </a:t>
            </a:r>
            <a:endParaRPr lang="en-US" altLang="ja-JP" sz="2000" dirty="0" smtClean="0">
              <a:latin typeface="+mn-lt"/>
            </a:endParaRPr>
          </a:p>
          <a:p>
            <a:r>
              <a:rPr lang="en-US" altLang="ja-JP" sz="2400" dirty="0" smtClean="0">
                <a:latin typeface="+mn-lt"/>
              </a:rPr>
              <a:t>Solution</a:t>
            </a:r>
          </a:p>
          <a:p>
            <a:pPr lvl="1"/>
            <a:r>
              <a:rPr lang="en-US" altLang="ja-JP" sz="2000" dirty="0" smtClean="0">
                <a:solidFill>
                  <a:srgbClr val="FF0000"/>
                </a:solidFill>
                <a:latin typeface="+mn-lt"/>
              </a:rPr>
              <a:t>Given a DNN model, generate HLS and optimizer friendly C code</a:t>
            </a:r>
          </a:p>
          <a:p>
            <a:pPr lvl="2"/>
            <a:r>
              <a:rPr lang="en-US" altLang="ja-JP" sz="1700" dirty="0" smtClean="0">
                <a:latin typeface="+mn-lt"/>
              </a:rPr>
              <a:t>C code more flexible than RTL code</a:t>
            </a:r>
          </a:p>
          <a:p>
            <a:pPr lvl="1"/>
            <a:r>
              <a:rPr lang="en-US" altLang="ja-JP" sz="2000" dirty="0" smtClean="0">
                <a:latin typeface="+mn-lt"/>
              </a:rPr>
              <a:t>With the code, </a:t>
            </a:r>
            <a:r>
              <a:rPr lang="en-US" altLang="ja-JP" sz="2000" dirty="0" smtClean="0">
                <a:solidFill>
                  <a:srgbClr val="FF0000"/>
                </a:solidFill>
                <a:latin typeface="+mn-lt"/>
              </a:rPr>
              <a:t>explore design space </a:t>
            </a:r>
            <a:r>
              <a:rPr lang="en-US" altLang="ja-JP" sz="2000" dirty="0" smtClean="0">
                <a:latin typeface="+mn-lt"/>
              </a:rPr>
              <a:t>and generate the best one</a:t>
            </a:r>
          </a:p>
          <a:p>
            <a:r>
              <a:rPr lang="en-US" altLang="ja-JP" sz="2400" dirty="0" smtClean="0">
                <a:latin typeface="+mn-lt"/>
              </a:rPr>
              <a:t>Key techniques</a:t>
            </a:r>
          </a:p>
          <a:p>
            <a:pPr lvl="1"/>
            <a:r>
              <a:rPr lang="en-US" altLang="ja-JP" sz="2000" dirty="0" smtClean="0">
                <a:latin typeface="+mn-lt"/>
              </a:rPr>
              <a:t>gem5-Aladdin</a:t>
            </a:r>
            <a:endParaRPr lang="en-US" altLang="ja-JP" sz="2000" dirty="0">
              <a:latin typeface="+mn-lt"/>
            </a:endParaRPr>
          </a:p>
          <a:p>
            <a:pPr lvl="2"/>
            <a:r>
              <a:rPr lang="en-US" altLang="ja-JP" sz="1800" dirty="0" smtClean="0">
                <a:latin typeface="+mn-lt"/>
              </a:rPr>
              <a:t>System level performance estimation of accelerators with caches/scratchpads </a:t>
            </a:r>
          </a:p>
          <a:p>
            <a:pPr lvl="2"/>
            <a:r>
              <a:rPr lang="en-US" altLang="ja-JP" sz="1800" dirty="0" smtClean="0">
                <a:solidFill>
                  <a:srgbClr val="FF0000"/>
                </a:solidFill>
                <a:latin typeface="+mn-lt"/>
              </a:rPr>
              <a:t>Explore DNN design space which have not been explored yet</a:t>
            </a:r>
          </a:p>
          <a:p>
            <a:pPr lvl="1"/>
            <a:r>
              <a:rPr lang="en-US" altLang="ja-JP" sz="2000" dirty="0" smtClean="0">
                <a:latin typeface="+mn-lt"/>
              </a:rPr>
              <a:t>Memory optimizations </a:t>
            </a:r>
          </a:p>
          <a:p>
            <a:pPr lvl="2"/>
            <a:r>
              <a:rPr lang="en-US" altLang="ja-JP" sz="1800" dirty="0" smtClean="0">
                <a:latin typeface="+mn-lt"/>
              </a:rPr>
              <a:t>Memory accesses are bottleneck in DNN but maybe not explored enough yet</a:t>
            </a:r>
          </a:p>
          <a:p>
            <a:pPr lvl="2"/>
            <a:r>
              <a:rPr lang="en-US" altLang="ja-JP" sz="1800" dirty="0" smtClean="0">
                <a:solidFill>
                  <a:srgbClr val="FF0000"/>
                </a:solidFill>
                <a:latin typeface="+mn-lt"/>
              </a:rPr>
              <a:t>Apply (extended) memory access optimizations to DNN </a:t>
            </a:r>
          </a:p>
        </p:txBody>
      </p:sp>
    </p:spTree>
    <p:extLst>
      <p:ext uri="{BB962C8B-B14F-4D97-AF65-F5344CB8AC3E}">
        <p14:creationId xmlns:p14="http://schemas.microsoft.com/office/powerpoint/2010/main" val="3702929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pPr/>
              <a:t>20</a:t>
            </a:fld>
            <a:endParaRPr kumimoji="1" lang="ja-JP" altLang="en-US" dirty="0"/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299" y="518600"/>
            <a:ext cx="7907401" cy="582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566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pPr/>
              <a:t>21</a:t>
            </a:fld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939794"/>
            <a:ext cx="8057813" cy="558005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180962"/>
            <a:ext cx="2062800" cy="47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565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pPr/>
              <a:t>22</a:t>
            </a:fld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862" y="296575"/>
            <a:ext cx="8122276" cy="626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993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pPr/>
              <a:t>23</a:t>
            </a:fld>
            <a:endParaRPr kumimoji="1" lang="ja-JP" altLang="en-US" dirty="0"/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332656"/>
            <a:ext cx="8143763" cy="602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844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pPr/>
              <a:t>24</a:t>
            </a:fld>
            <a:endParaRPr kumimoji="1" lang="ja-JP" altLang="en-US" dirty="0"/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524" y="556050"/>
            <a:ext cx="8680951" cy="5745900"/>
          </a:xfrm>
          <a:prstGeom prst="rect">
            <a:avLst/>
          </a:prstGeom>
        </p:spPr>
      </p:pic>
      <p:sp>
        <p:nvSpPr>
          <p:cNvPr id="4" name="正方形/長方形 3"/>
          <p:cNvSpPr/>
          <p:nvPr/>
        </p:nvSpPr>
        <p:spPr>
          <a:xfrm>
            <a:off x="231523" y="980728"/>
            <a:ext cx="8680951" cy="1080120"/>
          </a:xfrm>
          <a:prstGeom prst="rect">
            <a:avLst/>
          </a:prstGeom>
          <a:solidFill>
            <a:srgbClr val="FF0000"/>
          </a:solidFill>
          <a:ln w="28575">
            <a:solidFill>
              <a:srgbClr val="FF0000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kumimoji="1" lang="en-US" altLang="ja-JP" sz="3600" i="1" dirty="0" smtClean="0">
                <a:solidFill>
                  <a:schemeClr val="bg1"/>
                </a:solidFill>
              </a:rPr>
              <a:t>Problem: Many off-chip data-transfers </a:t>
            </a:r>
          </a:p>
          <a:p>
            <a:pPr algn="ctr"/>
            <a:r>
              <a:rPr kumimoji="1" lang="en-US" altLang="ja-JP" sz="3600" i="1" dirty="0" smtClean="0">
                <a:solidFill>
                  <a:schemeClr val="bg1"/>
                </a:solidFill>
              </a:rPr>
              <a:t>between layers</a:t>
            </a:r>
            <a:endParaRPr kumimoji="1" lang="ja-JP" altLang="en-US" sz="36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8701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pPr/>
              <a:t>25</a:t>
            </a:fld>
            <a:endParaRPr kumimoji="1" lang="ja-JP" altLang="en-US" dirty="0"/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012" y="272500"/>
            <a:ext cx="8637976" cy="631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695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490736" y="2132856"/>
            <a:ext cx="8352928" cy="990600"/>
          </a:xfrm>
        </p:spPr>
        <p:txBody>
          <a:bodyPr>
            <a:noAutofit/>
          </a:bodyPr>
          <a:lstStyle/>
          <a:p>
            <a:pPr algn="ctr"/>
            <a:r>
              <a:rPr lang="en-US" altLang="ja-JP" dirty="0"/>
              <a:t>Fused-Layer CNN Accelerators</a:t>
            </a:r>
            <a:br>
              <a:rPr lang="en-US" altLang="ja-JP" dirty="0"/>
            </a:br>
            <a:r>
              <a:rPr lang="en-US" altLang="ja-JP" dirty="0"/>
              <a:t>M. </a:t>
            </a:r>
            <a:r>
              <a:rPr lang="en-US" altLang="ja-JP" dirty="0" err="1"/>
              <a:t>Alwani</a:t>
            </a:r>
            <a:r>
              <a:rPr lang="en-US" altLang="ja-JP" dirty="0"/>
              <a:t> et al., (MICRO 2015)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pPr/>
              <a:t>26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117048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 dirty="0" smtClean="0"/>
              <a:t>Data transfers in VGG19</a:t>
            </a:r>
            <a:endParaRPr kumimoji="1" lang="ja-JP" altLang="en-US" dirty="0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pPr/>
              <a:t>27</a:t>
            </a:fld>
            <a:endParaRPr kumimoji="1" lang="ja-JP" altLang="en-US" dirty="0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altLang="ja-JP" sz="3200" dirty="0" smtClean="0"/>
              <a:t>Lots of transfers between early layers </a:t>
            </a:r>
          </a:p>
          <a:p>
            <a:pPr lvl="1"/>
            <a:r>
              <a:rPr kumimoji="1" lang="en-US" altLang="ja-JP" sz="2800" dirty="0" smtClean="0"/>
              <a:t>Leading to </a:t>
            </a:r>
            <a:r>
              <a:rPr kumimoji="1" lang="en-US" altLang="ja-JP" sz="2800" dirty="0" smtClean="0">
                <a:solidFill>
                  <a:srgbClr val="FF0000"/>
                </a:solidFill>
              </a:rPr>
              <a:t>high energy consumption</a:t>
            </a:r>
            <a:endParaRPr kumimoji="1" lang="ja-JP" altLang="en-US" sz="2800" dirty="0">
              <a:solidFill>
                <a:srgbClr val="FF0000"/>
              </a:solidFill>
            </a:endParaRPr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2276872"/>
            <a:ext cx="7750464" cy="4322942"/>
          </a:xfrm>
          <a:prstGeom prst="rect">
            <a:avLst/>
          </a:prstGeom>
        </p:spPr>
      </p:pic>
      <p:sp>
        <p:nvSpPr>
          <p:cNvPr id="6" name="正方形/長方形 5"/>
          <p:cNvSpPr/>
          <p:nvPr/>
        </p:nvSpPr>
        <p:spPr>
          <a:xfrm>
            <a:off x="755576" y="6453336"/>
            <a:ext cx="746243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600" dirty="0"/>
              <a:t>(note: </a:t>
            </a:r>
            <a:r>
              <a:rPr lang="en-US" altLang="ja-JP" sz="1600" dirty="0" smtClean="0"/>
              <a:t>VGG19 is a bit old. May </a:t>
            </a:r>
            <a:r>
              <a:rPr lang="en-US" altLang="ja-JP" sz="1600" dirty="0"/>
              <a:t>exhibit different tendency in Recent DNN)</a:t>
            </a:r>
          </a:p>
        </p:txBody>
      </p:sp>
      <p:sp>
        <p:nvSpPr>
          <p:cNvPr id="7" name="フリーフォーム 6"/>
          <p:cNvSpPr/>
          <p:nvPr/>
        </p:nvSpPr>
        <p:spPr>
          <a:xfrm>
            <a:off x="1359779" y="2637363"/>
            <a:ext cx="2204109" cy="3272695"/>
          </a:xfrm>
          <a:custGeom>
            <a:avLst/>
            <a:gdLst>
              <a:gd name="connsiteX0" fmla="*/ 2254278 w 2351287"/>
              <a:gd name="connsiteY0" fmla="*/ 3139323 h 3272695"/>
              <a:gd name="connsiteX1" fmla="*/ 1064107 w 2351287"/>
              <a:gd name="connsiteY1" fmla="*/ 3240923 h 3272695"/>
              <a:gd name="connsiteX2" fmla="*/ 106164 w 2351287"/>
              <a:gd name="connsiteY2" fmla="*/ 3110294 h 3272695"/>
              <a:gd name="connsiteX3" fmla="*/ 19078 w 2351287"/>
              <a:gd name="connsiteY3" fmla="*/ 1774980 h 3272695"/>
              <a:gd name="connsiteX4" fmla="*/ 62621 w 2351287"/>
              <a:gd name="connsiteY4" fmla="*/ 396123 h 3272695"/>
              <a:gd name="connsiteX5" fmla="*/ 498050 w 2351287"/>
              <a:gd name="connsiteY5" fmla="*/ 62294 h 3272695"/>
              <a:gd name="connsiteX6" fmla="*/ 1064107 w 2351287"/>
              <a:gd name="connsiteY6" fmla="*/ 105837 h 3272695"/>
              <a:gd name="connsiteX7" fmla="*/ 1630164 w 2351287"/>
              <a:gd name="connsiteY7" fmla="*/ 1107323 h 3272695"/>
              <a:gd name="connsiteX8" fmla="*/ 2210735 w 2351287"/>
              <a:gd name="connsiteY8" fmla="*/ 1949151 h 3272695"/>
              <a:gd name="connsiteX9" fmla="*/ 2254278 w 2351287"/>
              <a:gd name="connsiteY9" fmla="*/ 3139323 h 3272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351287" h="3272695">
                <a:moveTo>
                  <a:pt x="2254278" y="3139323"/>
                </a:moveTo>
                <a:cubicBezTo>
                  <a:pt x="2063173" y="3354618"/>
                  <a:pt x="1422126" y="3245761"/>
                  <a:pt x="1064107" y="3240923"/>
                </a:cubicBezTo>
                <a:cubicBezTo>
                  <a:pt x="706088" y="3236085"/>
                  <a:pt x="280335" y="3354618"/>
                  <a:pt x="106164" y="3110294"/>
                </a:cubicBezTo>
                <a:cubicBezTo>
                  <a:pt x="-68007" y="2865970"/>
                  <a:pt x="26335" y="2227342"/>
                  <a:pt x="19078" y="1774980"/>
                </a:cubicBezTo>
                <a:cubicBezTo>
                  <a:pt x="11821" y="1322618"/>
                  <a:pt x="-17208" y="681571"/>
                  <a:pt x="62621" y="396123"/>
                </a:cubicBezTo>
                <a:cubicBezTo>
                  <a:pt x="142450" y="110675"/>
                  <a:pt x="331136" y="110675"/>
                  <a:pt x="498050" y="62294"/>
                </a:cubicBezTo>
                <a:cubicBezTo>
                  <a:pt x="664964" y="13913"/>
                  <a:pt x="875421" y="-68334"/>
                  <a:pt x="1064107" y="105837"/>
                </a:cubicBezTo>
                <a:cubicBezTo>
                  <a:pt x="1252793" y="280008"/>
                  <a:pt x="1439059" y="800104"/>
                  <a:pt x="1630164" y="1107323"/>
                </a:cubicBezTo>
                <a:cubicBezTo>
                  <a:pt x="1821269" y="1414542"/>
                  <a:pt x="2109135" y="1610484"/>
                  <a:pt x="2210735" y="1949151"/>
                </a:cubicBezTo>
                <a:cubicBezTo>
                  <a:pt x="2312335" y="2287818"/>
                  <a:pt x="2445383" y="2924028"/>
                  <a:pt x="2254278" y="3139323"/>
                </a:cubicBezTo>
                <a:close/>
              </a:path>
            </a:pathLst>
          </a:custGeom>
          <a:ln w="28575">
            <a:solidFill>
              <a:srgbClr val="FF0000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132729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ja-JP" sz="2800" dirty="0" smtClean="0"/>
              <a:t>Off-chip transfers </a:t>
            </a:r>
            <a:r>
              <a:rPr lang="en-US" altLang="ja-JP" sz="2800" dirty="0" smtClean="0"/>
              <a:t>are energy consuming</a:t>
            </a:r>
            <a:endParaRPr kumimoji="1" lang="ja-JP" altLang="en-US" sz="2800" dirty="0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pPr/>
              <a:t>28</a:t>
            </a:fld>
            <a:endParaRPr kumimoji="1" lang="ja-JP" altLang="en-US" dirty="0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quarter" idx="1"/>
          </p:nvPr>
        </p:nvSpPr>
        <p:spPr>
          <a:xfrm>
            <a:off x="0" y="692696"/>
            <a:ext cx="8964488" cy="5760640"/>
          </a:xfrm>
        </p:spPr>
        <p:txBody>
          <a:bodyPr/>
          <a:lstStyle/>
          <a:p>
            <a:r>
              <a:rPr kumimoji="1" lang="en-US" altLang="ja-JP" dirty="0" smtClean="0"/>
              <a:t>Previous work use off-chip memory to store all data</a:t>
            </a:r>
          </a:p>
          <a:p>
            <a:pPr lvl="1"/>
            <a:r>
              <a:rPr lang="en-US" altLang="ja-JP" dirty="0" smtClean="0"/>
              <a:t>Motivation: Store data in on-chip memory to reduce energy</a:t>
            </a:r>
            <a:endParaRPr kumimoji="1" lang="ja-JP" altLang="en-US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438" y="1628800"/>
            <a:ext cx="8713308" cy="4867650"/>
          </a:xfrm>
          <a:prstGeom prst="rect">
            <a:avLst/>
          </a:prstGeom>
        </p:spPr>
      </p:pic>
      <p:sp>
        <p:nvSpPr>
          <p:cNvPr id="6" name="正方形/長方形 5"/>
          <p:cNvSpPr/>
          <p:nvPr/>
        </p:nvSpPr>
        <p:spPr>
          <a:xfrm>
            <a:off x="7092280" y="2492896"/>
            <a:ext cx="1008112" cy="504056"/>
          </a:xfrm>
          <a:prstGeom prst="rect">
            <a:avLst/>
          </a:prstGeom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kumimoji="1" lang="ja-JP" altLang="en-US" dirty="0"/>
          </a:p>
        </p:txBody>
      </p:sp>
      <p:sp>
        <p:nvSpPr>
          <p:cNvPr id="8" name="正方形/長方形 7"/>
          <p:cNvSpPr/>
          <p:nvPr/>
        </p:nvSpPr>
        <p:spPr>
          <a:xfrm>
            <a:off x="7092280" y="3124034"/>
            <a:ext cx="1008112" cy="504056"/>
          </a:xfrm>
          <a:prstGeom prst="rect">
            <a:avLst/>
          </a:prstGeom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kumimoji="1" lang="ja-JP" altLang="en-US" dirty="0"/>
          </a:p>
        </p:txBody>
      </p:sp>
      <p:sp>
        <p:nvSpPr>
          <p:cNvPr id="9" name="正方形/長方形 8"/>
          <p:cNvSpPr/>
          <p:nvPr/>
        </p:nvSpPr>
        <p:spPr>
          <a:xfrm>
            <a:off x="7098621" y="3755172"/>
            <a:ext cx="1008112" cy="321900"/>
          </a:xfrm>
          <a:prstGeom prst="rect">
            <a:avLst/>
          </a:prstGeom>
          <a:ln w="28575">
            <a:solidFill>
              <a:srgbClr val="FF0000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kumimoji="1" lang="ja-JP" altLang="en-US" dirty="0"/>
          </a:p>
        </p:txBody>
      </p:sp>
      <p:sp>
        <p:nvSpPr>
          <p:cNvPr id="10" name="正方形/長方形 9"/>
          <p:cNvSpPr/>
          <p:nvPr/>
        </p:nvSpPr>
        <p:spPr>
          <a:xfrm>
            <a:off x="7092280" y="4225360"/>
            <a:ext cx="1008112" cy="321900"/>
          </a:xfrm>
          <a:prstGeom prst="rect">
            <a:avLst/>
          </a:prstGeom>
          <a:ln w="28575">
            <a:solidFill>
              <a:srgbClr val="FF0000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kumimoji="1" lang="ja-JP" altLang="en-US" dirty="0"/>
          </a:p>
        </p:txBody>
      </p:sp>
      <p:sp>
        <p:nvSpPr>
          <p:cNvPr id="11" name="正方形/長方形 10"/>
          <p:cNvSpPr/>
          <p:nvPr/>
        </p:nvSpPr>
        <p:spPr>
          <a:xfrm>
            <a:off x="7092280" y="4708210"/>
            <a:ext cx="1008112" cy="321900"/>
          </a:xfrm>
          <a:prstGeom prst="rect">
            <a:avLst/>
          </a:prstGeom>
          <a:ln w="28575">
            <a:solidFill>
              <a:srgbClr val="FF0000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kumimoji="1" lang="ja-JP" altLang="en-US" dirty="0"/>
          </a:p>
        </p:txBody>
      </p:sp>
      <p:sp>
        <p:nvSpPr>
          <p:cNvPr id="15" name="正方形/長方形 14"/>
          <p:cNvSpPr/>
          <p:nvPr/>
        </p:nvSpPr>
        <p:spPr>
          <a:xfrm>
            <a:off x="4203358" y="1628800"/>
            <a:ext cx="2862064" cy="1116124"/>
          </a:xfrm>
          <a:prstGeom prst="rect">
            <a:avLst/>
          </a:prstGeom>
          <a:solidFill>
            <a:schemeClr val="accent4">
              <a:lumMod val="60000"/>
              <a:lumOff val="40000"/>
              <a:alpha val="82000"/>
            </a:schemeClr>
          </a:solidFill>
          <a:ln w="28575">
            <a:solidFill>
              <a:srgbClr val="FF0000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ja-JP" sz="2000" b="1" dirty="0" smtClean="0">
                <a:solidFill>
                  <a:srgbClr val="FF0000"/>
                </a:solidFill>
              </a:rPr>
              <a:t>Many data transfer</a:t>
            </a:r>
          </a:p>
          <a:p>
            <a:pPr algn="ctr"/>
            <a:r>
              <a:rPr lang="en-US" altLang="ja-JP" sz="2000" b="1" dirty="0">
                <a:solidFill>
                  <a:srgbClr val="FF0000"/>
                </a:solidFill>
              </a:rPr>
              <a:t>b</a:t>
            </a:r>
            <a:r>
              <a:rPr kumimoji="1" lang="en-US" altLang="ja-JP" sz="2000" b="1" dirty="0" smtClean="0">
                <a:solidFill>
                  <a:srgbClr val="FF0000"/>
                </a:solidFill>
              </a:rPr>
              <a:t>etween early layers</a:t>
            </a:r>
            <a:endParaRPr kumimoji="1" lang="ja-JP" altLang="en-US" sz="2000" b="1" dirty="0">
              <a:solidFill>
                <a:srgbClr val="FF0000"/>
              </a:solidFill>
            </a:endParaRPr>
          </a:p>
        </p:txBody>
      </p:sp>
      <p:sp>
        <p:nvSpPr>
          <p:cNvPr id="12" name="正方形/長方形 11"/>
          <p:cNvSpPr/>
          <p:nvPr/>
        </p:nvSpPr>
        <p:spPr>
          <a:xfrm>
            <a:off x="971600" y="3628090"/>
            <a:ext cx="2862064" cy="1169062"/>
          </a:xfrm>
          <a:prstGeom prst="rect">
            <a:avLst/>
          </a:prstGeom>
          <a:solidFill>
            <a:srgbClr val="CCFFFF">
              <a:alpha val="82000"/>
            </a:srgbClr>
          </a:solidFill>
          <a:ln w="28575">
            <a:solidFill>
              <a:srgbClr val="3333FF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ja-JP" sz="2000" b="1" dirty="0" smtClean="0">
                <a:solidFill>
                  <a:srgbClr val="3333FF"/>
                </a:solidFill>
              </a:rPr>
              <a:t>Many weights transfer</a:t>
            </a:r>
          </a:p>
          <a:p>
            <a:pPr algn="ctr"/>
            <a:r>
              <a:rPr lang="en-US" altLang="ja-JP" sz="2000" b="1" dirty="0" smtClean="0">
                <a:solidFill>
                  <a:srgbClr val="3333FF"/>
                </a:solidFill>
              </a:rPr>
              <a:t>In later</a:t>
            </a:r>
            <a:r>
              <a:rPr kumimoji="1" lang="en-US" altLang="ja-JP" sz="2000" b="1" dirty="0" smtClean="0">
                <a:solidFill>
                  <a:srgbClr val="3333FF"/>
                </a:solidFill>
              </a:rPr>
              <a:t> layers</a:t>
            </a:r>
            <a:endParaRPr kumimoji="1" lang="ja-JP" altLang="en-US" sz="2000" b="1" dirty="0">
              <a:solidFill>
                <a:srgbClr val="3333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0828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2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ja-JP" dirty="0" smtClean="0"/>
              <a:t>Main idea: Pyramid</a:t>
            </a:r>
            <a:endParaRPr kumimoji="1" lang="ja-JP" altLang="en-US" dirty="0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pPr/>
              <a:t>29</a:t>
            </a:fld>
            <a:endParaRPr kumimoji="1" lang="ja-JP" altLang="en-US" dirty="0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542539" y="1227683"/>
            <a:ext cx="6153595" cy="5006795"/>
          </a:xfrm>
          <a:prstGeom prst="rect">
            <a:avLst/>
          </a:prstGeom>
        </p:spPr>
      </p:pic>
      <p:sp>
        <p:nvSpPr>
          <p:cNvPr id="7" name="コンテンツ プレースホルダー 6"/>
          <p:cNvSpPr>
            <a:spLocks noGrp="1"/>
          </p:cNvSpPr>
          <p:nvPr>
            <p:ph sz="quarter" idx="1"/>
          </p:nvPr>
        </p:nvSpPr>
        <p:spPr>
          <a:xfrm>
            <a:off x="4932040" y="688603"/>
            <a:ext cx="4032448" cy="5832648"/>
          </a:xfrm>
        </p:spPr>
        <p:txBody>
          <a:bodyPr>
            <a:normAutofit/>
          </a:bodyPr>
          <a:lstStyle/>
          <a:p>
            <a:r>
              <a:rPr lang="en-US" altLang="ja-JP" sz="2400" dirty="0" smtClean="0">
                <a:solidFill>
                  <a:srgbClr val="FF0000"/>
                </a:solidFill>
              </a:rPr>
              <a:t>output pixel </a:t>
            </a:r>
            <a:r>
              <a:rPr lang="en-US" altLang="ja-JP" sz="2400" dirty="0" smtClean="0"/>
              <a:t>depends on a set of </a:t>
            </a:r>
            <a:r>
              <a:rPr lang="en-US" altLang="ja-JP" sz="2400" dirty="0" smtClean="0">
                <a:solidFill>
                  <a:srgbClr val="FF0000"/>
                </a:solidFill>
              </a:rPr>
              <a:t>tile-shaped data</a:t>
            </a:r>
            <a:r>
              <a:rPr lang="en-US" altLang="ja-JP" sz="2400" dirty="0" smtClean="0"/>
              <a:t> from previous layers</a:t>
            </a:r>
          </a:p>
          <a:p>
            <a:pPr lvl="1"/>
            <a:r>
              <a:rPr lang="en-US" altLang="ja-JP" sz="2100" dirty="0" smtClean="0"/>
              <a:t>like a </a:t>
            </a:r>
            <a:r>
              <a:rPr lang="en-US" altLang="ja-JP" sz="2100" dirty="0" smtClean="0">
                <a:solidFill>
                  <a:srgbClr val="FF0000"/>
                </a:solidFill>
              </a:rPr>
              <a:t>pyramid</a:t>
            </a:r>
            <a:endParaRPr lang="en-US" altLang="ja-JP" sz="2100" dirty="0" smtClean="0"/>
          </a:p>
          <a:p>
            <a:endParaRPr lang="en-US" altLang="ja-JP" sz="2400" dirty="0" smtClean="0"/>
          </a:p>
          <a:p>
            <a:r>
              <a:rPr lang="en-US" altLang="ja-JP" sz="2400" dirty="0" smtClean="0"/>
              <a:t>Store all </a:t>
            </a:r>
            <a:r>
              <a:rPr lang="en-US" altLang="ja-JP" sz="2400" dirty="0"/>
              <a:t>intermediate data </a:t>
            </a:r>
            <a:r>
              <a:rPr lang="en-US" altLang="ja-JP" sz="2400" dirty="0" smtClean="0"/>
              <a:t>in </a:t>
            </a:r>
            <a:r>
              <a:rPr lang="en-US" altLang="ja-JP" sz="2400" dirty="0" smtClean="0">
                <a:solidFill>
                  <a:srgbClr val="FF0000"/>
                </a:solidFill>
              </a:rPr>
              <a:t>on-chip RAMs </a:t>
            </a:r>
            <a:r>
              <a:rPr lang="en-US" altLang="ja-JP" sz="2400" dirty="0" smtClean="0"/>
              <a:t>instead of off-chip RAMs</a:t>
            </a:r>
            <a:endParaRPr lang="ja-JP" altLang="en-US" sz="2400" dirty="0">
              <a:solidFill>
                <a:srgbClr val="FF0000"/>
              </a:solidFill>
            </a:endParaRPr>
          </a:p>
          <a:p>
            <a:endParaRPr lang="en-US" altLang="ja-JP" sz="2400" dirty="0" smtClean="0"/>
          </a:p>
          <a:p>
            <a:r>
              <a:rPr lang="en-US" altLang="ja-JP" sz="2400" dirty="0" smtClean="0">
                <a:solidFill>
                  <a:srgbClr val="FF0000"/>
                </a:solidFill>
              </a:rPr>
              <a:t>Reuse on-chip data </a:t>
            </a:r>
            <a:r>
              <a:rPr lang="en-US" altLang="ja-JP" sz="2400" dirty="0" smtClean="0"/>
              <a:t>to reduce data-transfer</a:t>
            </a:r>
          </a:p>
        </p:txBody>
      </p:sp>
      <p:sp>
        <p:nvSpPr>
          <p:cNvPr id="8" name="正方形/長方形 7"/>
          <p:cNvSpPr/>
          <p:nvPr/>
        </p:nvSpPr>
        <p:spPr>
          <a:xfrm>
            <a:off x="3796787" y="385525"/>
            <a:ext cx="95891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smtClean="0">
                <a:solidFill>
                  <a:srgbClr val="3333FF"/>
                </a:solidFill>
              </a:rPr>
              <a:t>channel</a:t>
            </a:r>
            <a:endParaRPr lang="ja-JP" altLang="en-US" sz="1600" b="1" dirty="0">
              <a:solidFill>
                <a:srgbClr val="3333FF"/>
              </a:solidFill>
            </a:endParaRPr>
          </a:p>
        </p:txBody>
      </p:sp>
      <p:sp>
        <p:nvSpPr>
          <p:cNvPr id="10" name="正方形/長方形 9"/>
          <p:cNvSpPr/>
          <p:nvPr/>
        </p:nvSpPr>
        <p:spPr>
          <a:xfrm>
            <a:off x="985776" y="6443074"/>
            <a:ext cx="137088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smtClean="0">
                <a:solidFill>
                  <a:srgbClr val="3333FF"/>
                </a:solidFill>
              </a:rPr>
              <a:t>Pyramid top</a:t>
            </a:r>
            <a:endParaRPr lang="ja-JP" altLang="en-US" sz="1600" b="1" dirty="0">
              <a:solidFill>
                <a:srgbClr val="3333FF"/>
              </a:solidFill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35496" y="1052736"/>
            <a:ext cx="151836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smtClean="0">
                <a:solidFill>
                  <a:srgbClr val="3333FF"/>
                </a:solidFill>
              </a:rPr>
              <a:t>Pyramid base</a:t>
            </a:r>
            <a:endParaRPr lang="ja-JP" altLang="en-US" sz="1600" b="1" dirty="0">
              <a:solidFill>
                <a:srgbClr val="3333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065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 dirty="0"/>
              <a:t>Plan (As of April 10, 2018)</a:t>
            </a:r>
            <a:endParaRPr kumimoji="1" lang="ja-JP" altLang="en-US" dirty="0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pPr/>
              <a:t>3</a:t>
            </a:fld>
            <a:endParaRPr kumimoji="1" lang="ja-JP" altLang="en-US" dirty="0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kumimoji="1" lang="en-US" altLang="ja-JP" dirty="0" smtClean="0">
                <a:solidFill>
                  <a:srgbClr val="FF0000"/>
                </a:solidFill>
                <a:latin typeface="+mn-lt"/>
              </a:rPr>
              <a:t>Get HLS-synthesizable C code for DNN</a:t>
            </a:r>
          </a:p>
          <a:p>
            <a:pPr lvl="1"/>
            <a:r>
              <a:rPr kumimoji="1" lang="en-US" altLang="ja-JP" dirty="0" smtClean="0">
                <a:latin typeface="+mn-lt"/>
              </a:rPr>
              <a:t>At first, simple one is better to proceed</a:t>
            </a:r>
          </a:p>
          <a:p>
            <a:r>
              <a:rPr lang="en-US" altLang="ja-JP" dirty="0" smtClean="0">
                <a:latin typeface="+mn-lt"/>
              </a:rPr>
              <a:t>Define a target system architecture</a:t>
            </a:r>
          </a:p>
          <a:p>
            <a:r>
              <a:rPr kumimoji="1" lang="en-US" altLang="ja-JP" dirty="0" smtClean="0">
                <a:latin typeface="+mn-lt"/>
              </a:rPr>
              <a:t>List up and </a:t>
            </a:r>
            <a:r>
              <a:rPr kumimoji="1" lang="en-US" altLang="ja-JP" dirty="0" smtClean="0">
                <a:solidFill>
                  <a:srgbClr val="FF0000"/>
                </a:solidFill>
                <a:latin typeface="+mn-lt"/>
              </a:rPr>
              <a:t>survey of most relevant DNN </a:t>
            </a:r>
            <a:r>
              <a:rPr lang="en-US" altLang="ja-JP" dirty="0" err="1" smtClean="0">
                <a:solidFill>
                  <a:srgbClr val="FF0000"/>
                </a:solidFill>
                <a:latin typeface="+mn-lt"/>
              </a:rPr>
              <a:t>accel</a:t>
            </a:r>
            <a:r>
              <a:rPr lang="en-US" altLang="ja-JP" dirty="0" smtClean="0">
                <a:solidFill>
                  <a:srgbClr val="FF0000"/>
                </a:solidFill>
                <a:latin typeface="+mn-lt"/>
              </a:rPr>
              <a:t>. work</a:t>
            </a:r>
            <a:endParaRPr kumimoji="1" lang="en-US" altLang="ja-JP" dirty="0" smtClean="0">
              <a:solidFill>
                <a:srgbClr val="FF0000"/>
              </a:solidFill>
              <a:latin typeface="+mn-lt"/>
            </a:endParaRPr>
          </a:p>
          <a:p>
            <a:pPr lvl="1"/>
            <a:r>
              <a:rPr kumimoji="1" lang="en-US" altLang="ja-JP" dirty="0" smtClean="0">
                <a:latin typeface="+mn-lt"/>
              </a:rPr>
              <a:t>State-of-the-art system architectures, DSE</a:t>
            </a:r>
          </a:p>
          <a:p>
            <a:pPr lvl="1"/>
            <a:r>
              <a:rPr lang="en-US" altLang="ja-JP" dirty="0" smtClean="0">
                <a:latin typeface="+mn-lt"/>
              </a:rPr>
              <a:t>State-of-the-art optimizations</a:t>
            </a:r>
          </a:p>
          <a:p>
            <a:r>
              <a:rPr lang="en-US" altLang="ja-JP" dirty="0" smtClean="0">
                <a:latin typeface="+mn-lt"/>
              </a:rPr>
              <a:t>Research</a:t>
            </a:r>
            <a:endParaRPr kumimoji="1" lang="en-US" altLang="ja-JP" dirty="0" smtClean="0">
              <a:latin typeface="+mn-lt"/>
            </a:endParaRPr>
          </a:p>
          <a:p>
            <a:pPr lvl="1"/>
            <a:r>
              <a:rPr kumimoji="1" lang="en-US" altLang="ja-JP" dirty="0" smtClean="0">
                <a:latin typeface="+mn-lt"/>
              </a:rPr>
              <a:t>System </a:t>
            </a:r>
            <a:r>
              <a:rPr lang="en-US" altLang="ja-JP" dirty="0" smtClean="0">
                <a:latin typeface="+mn-lt"/>
              </a:rPr>
              <a:t>level </a:t>
            </a:r>
            <a:r>
              <a:rPr kumimoji="1" lang="en-US" altLang="ja-JP" dirty="0" smtClean="0">
                <a:latin typeface="+mn-lt"/>
              </a:rPr>
              <a:t>Design Space Exploration of DNN C code with </a:t>
            </a:r>
            <a:r>
              <a:rPr kumimoji="1" lang="en-US" altLang="ja-JP" dirty="0" smtClean="0">
                <a:latin typeface="+mn-lt"/>
              </a:rPr>
              <a:t>gem5-Aladdin</a:t>
            </a:r>
            <a:endParaRPr kumimoji="1" lang="en-US" altLang="ja-JP" dirty="0" smtClean="0">
              <a:latin typeface="+mn-lt"/>
            </a:endParaRPr>
          </a:p>
          <a:p>
            <a:pPr lvl="1"/>
            <a:r>
              <a:rPr lang="en-US" altLang="ja-JP" dirty="0" smtClean="0">
                <a:latin typeface="+mn-lt"/>
              </a:rPr>
              <a:t>Further e</a:t>
            </a:r>
            <a:r>
              <a:rPr kumimoji="1" lang="en-US" altLang="ja-JP" dirty="0" smtClean="0">
                <a:latin typeface="+mn-lt"/>
              </a:rPr>
              <a:t>ffective optimization of DNN C code for HLS</a:t>
            </a:r>
            <a:endParaRPr lang="en-US" altLang="ja-JP" dirty="0">
              <a:latin typeface="+mn-lt"/>
            </a:endParaRPr>
          </a:p>
          <a:p>
            <a:pPr lvl="2"/>
            <a:r>
              <a:rPr lang="en-US" altLang="ja-JP" dirty="0" smtClean="0">
                <a:latin typeface="+mn-lt"/>
              </a:rPr>
              <a:t>Ideas from Post-quantum cryptography (Hamid)</a:t>
            </a:r>
            <a:endParaRPr kumimoji="1" lang="en-US" altLang="ja-JP" dirty="0" smtClean="0">
              <a:latin typeface="+mn-lt"/>
            </a:endParaRPr>
          </a:p>
          <a:p>
            <a:pPr lvl="2"/>
            <a:r>
              <a:rPr lang="en-US" altLang="ja-JP" dirty="0" smtClean="0">
                <a:latin typeface="+mn-lt"/>
              </a:rPr>
              <a:t>Ideas from memory access optimizations for HLS</a:t>
            </a:r>
            <a:endParaRPr lang="en-US" altLang="ja-JP" dirty="0">
              <a:latin typeface="+mn-lt"/>
            </a:endParaRPr>
          </a:p>
          <a:p>
            <a:pPr lvl="2"/>
            <a:r>
              <a:rPr kumimoji="1" lang="en-US" altLang="ja-JP" dirty="0" smtClean="0">
                <a:latin typeface="+mn-lt"/>
              </a:rPr>
              <a:t>Automate them if possible</a:t>
            </a:r>
          </a:p>
        </p:txBody>
      </p:sp>
    </p:spTree>
    <p:extLst>
      <p:ext uri="{BB962C8B-B14F-4D97-AF65-F5344CB8AC3E}">
        <p14:creationId xmlns:p14="http://schemas.microsoft.com/office/powerpoint/2010/main" val="3354161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511" y="44624"/>
            <a:ext cx="8878623" cy="576064"/>
          </a:xfrm>
        </p:spPr>
        <p:txBody>
          <a:bodyPr>
            <a:noAutofit/>
          </a:bodyPr>
          <a:lstStyle/>
          <a:p>
            <a:r>
              <a:rPr lang="en-US" altLang="ja-JP" sz="2800" dirty="0" smtClean="0"/>
              <a:t>Proposed code for CONV layer</a:t>
            </a:r>
            <a:endParaRPr kumimoji="1" lang="ja-JP" altLang="en-US" sz="2800" dirty="0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pPr/>
              <a:t>30</a:t>
            </a:fld>
            <a:endParaRPr kumimoji="1" lang="ja-JP" altLang="en-US" dirty="0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kumimoji="1" lang="en-US" altLang="ja-JP" dirty="0" smtClean="0"/>
              <a:t>Simple C code</a:t>
            </a:r>
            <a:endParaRPr kumimoji="1" lang="ja-JP" altLang="en-US" dirty="0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30" y="1339704"/>
            <a:ext cx="7641914" cy="4995187"/>
          </a:xfrm>
          <a:prstGeom prst="rect">
            <a:avLst/>
          </a:prstGeom>
        </p:spPr>
      </p:pic>
      <p:cxnSp>
        <p:nvCxnSpPr>
          <p:cNvPr id="29" name="直線矢印コネクタ 28"/>
          <p:cNvCxnSpPr/>
          <p:nvPr/>
        </p:nvCxnSpPr>
        <p:spPr>
          <a:xfrm flipH="1">
            <a:off x="5832480" y="5445224"/>
            <a:ext cx="416835" cy="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正方形/長方形 16"/>
          <p:cNvSpPr/>
          <p:nvPr/>
        </p:nvSpPr>
        <p:spPr>
          <a:xfrm>
            <a:off x="188546" y="2701418"/>
            <a:ext cx="4170015" cy="256162"/>
          </a:xfrm>
          <a:prstGeom prst="rect">
            <a:avLst/>
          </a:prstGeom>
          <a:ln w="28575">
            <a:solidFill>
              <a:srgbClr val="FF0000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kumimoji="1" lang="ja-JP" altLang="en-US" sz="1600" dirty="0"/>
          </a:p>
        </p:txBody>
      </p:sp>
      <p:sp>
        <p:nvSpPr>
          <p:cNvPr id="18" name="正方形/長方形 17"/>
          <p:cNvSpPr/>
          <p:nvPr/>
        </p:nvSpPr>
        <p:spPr>
          <a:xfrm>
            <a:off x="189201" y="2994749"/>
            <a:ext cx="4170015" cy="318271"/>
          </a:xfrm>
          <a:prstGeom prst="rect">
            <a:avLst/>
          </a:prstGeom>
          <a:ln w="28575">
            <a:solidFill>
              <a:srgbClr val="FF0000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kumimoji="1" lang="ja-JP" altLang="en-US" sz="1600" dirty="0"/>
          </a:p>
        </p:txBody>
      </p:sp>
      <p:sp>
        <p:nvSpPr>
          <p:cNvPr id="19" name="正方形/長方形 18"/>
          <p:cNvSpPr/>
          <p:nvPr/>
        </p:nvSpPr>
        <p:spPr>
          <a:xfrm>
            <a:off x="406790" y="3344467"/>
            <a:ext cx="3288324" cy="318271"/>
          </a:xfrm>
          <a:prstGeom prst="rect">
            <a:avLst/>
          </a:prstGeom>
          <a:ln w="28575">
            <a:solidFill>
              <a:srgbClr val="3333FF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kumimoji="1" lang="ja-JP" altLang="en-US" sz="1600" dirty="0"/>
          </a:p>
        </p:txBody>
      </p:sp>
      <p:sp>
        <p:nvSpPr>
          <p:cNvPr id="20" name="正方形/長方形 19"/>
          <p:cNvSpPr/>
          <p:nvPr/>
        </p:nvSpPr>
        <p:spPr>
          <a:xfrm>
            <a:off x="403643" y="3690299"/>
            <a:ext cx="3288324" cy="318271"/>
          </a:xfrm>
          <a:prstGeom prst="rect">
            <a:avLst/>
          </a:prstGeom>
          <a:ln w="28575">
            <a:solidFill>
              <a:srgbClr val="3333FF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kumimoji="1" lang="ja-JP" altLang="en-US" sz="1600" dirty="0"/>
          </a:p>
        </p:txBody>
      </p:sp>
      <p:sp>
        <p:nvSpPr>
          <p:cNvPr id="24" name="正方形/長方形 23"/>
          <p:cNvSpPr/>
          <p:nvPr/>
        </p:nvSpPr>
        <p:spPr>
          <a:xfrm flipH="1">
            <a:off x="330483" y="4036130"/>
            <a:ext cx="3392042" cy="614817"/>
          </a:xfrm>
          <a:prstGeom prst="rect">
            <a:avLst/>
          </a:prstGeom>
          <a:ln w="28575">
            <a:solidFill>
              <a:srgbClr val="CC0099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kumimoji="1" lang="ja-JP" altLang="en-US" sz="1600" dirty="0"/>
          </a:p>
        </p:txBody>
      </p:sp>
      <p:sp>
        <p:nvSpPr>
          <p:cNvPr id="27" name="正方形/長方形 26"/>
          <p:cNvSpPr/>
          <p:nvPr/>
        </p:nvSpPr>
        <p:spPr>
          <a:xfrm>
            <a:off x="4572000" y="2561609"/>
            <a:ext cx="160813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dirty="0">
                <a:solidFill>
                  <a:srgbClr val="FF0000"/>
                </a:solidFill>
              </a:rPr>
              <a:t>T</a:t>
            </a:r>
            <a:r>
              <a:rPr lang="en-US" altLang="ja-JP" b="1" dirty="0" smtClean="0">
                <a:solidFill>
                  <a:srgbClr val="FF0000"/>
                </a:solidFill>
              </a:rPr>
              <a:t>ile loop for </a:t>
            </a:r>
          </a:p>
          <a:p>
            <a:r>
              <a:rPr lang="en-US" altLang="ja-JP" b="1" dirty="0" smtClean="0">
                <a:solidFill>
                  <a:srgbClr val="FF0000"/>
                </a:solidFill>
              </a:rPr>
              <a:t>input/output </a:t>
            </a:r>
          </a:p>
          <a:p>
            <a:r>
              <a:rPr lang="en-US" altLang="ja-JP" b="1" dirty="0" smtClean="0">
                <a:solidFill>
                  <a:srgbClr val="FF0000"/>
                </a:solidFill>
              </a:rPr>
              <a:t>channels</a:t>
            </a:r>
            <a:endParaRPr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31" name="正方形/長方形 30"/>
          <p:cNvSpPr/>
          <p:nvPr/>
        </p:nvSpPr>
        <p:spPr>
          <a:xfrm>
            <a:off x="3923928" y="3356992"/>
            <a:ext cx="151836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dirty="0" smtClean="0">
                <a:solidFill>
                  <a:srgbClr val="3333FF"/>
                </a:solidFill>
              </a:rPr>
              <a:t>loop of </a:t>
            </a:r>
          </a:p>
          <a:p>
            <a:r>
              <a:rPr lang="en-US" altLang="ja-JP" b="1" dirty="0" smtClean="0">
                <a:solidFill>
                  <a:srgbClr val="3333FF"/>
                </a:solidFill>
              </a:rPr>
              <a:t>tiled images</a:t>
            </a:r>
            <a:endParaRPr lang="ja-JP" altLang="en-US" b="1" dirty="0">
              <a:solidFill>
                <a:srgbClr val="3333FF"/>
              </a:solidFill>
            </a:endParaRPr>
          </a:p>
        </p:txBody>
      </p:sp>
      <p:sp>
        <p:nvSpPr>
          <p:cNvPr id="5" name="右中かっこ 4"/>
          <p:cNvSpPr/>
          <p:nvPr/>
        </p:nvSpPr>
        <p:spPr>
          <a:xfrm>
            <a:off x="3707904" y="3413000"/>
            <a:ext cx="248957" cy="512323"/>
          </a:xfrm>
          <a:prstGeom prst="rightBrace">
            <a:avLst/>
          </a:prstGeom>
          <a:ln w="28575">
            <a:solidFill>
              <a:srgbClr val="3333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 sz="1600"/>
          </a:p>
        </p:txBody>
      </p:sp>
      <p:sp>
        <p:nvSpPr>
          <p:cNvPr id="38" name="正方形/長方形 37"/>
          <p:cNvSpPr/>
          <p:nvPr/>
        </p:nvSpPr>
        <p:spPr>
          <a:xfrm>
            <a:off x="3923928" y="4149080"/>
            <a:ext cx="17876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dirty="0" smtClean="0">
                <a:solidFill>
                  <a:srgbClr val="CC0099"/>
                </a:solidFill>
              </a:rPr>
              <a:t>loop for kernel</a:t>
            </a:r>
            <a:endParaRPr lang="ja-JP" altLang="en-US" b="1" dirty="0">
              <a:solidFill>
                <a:srgbClr val="CC0099"/>
              </a:solidFill>
            </a:endParaRPr>
          </a:p>
        </p:txBody>
      </p:sp>
      <p:sp>
        <p:nvSpPr>
          <p:cNvPr id="39" name="右中かっこ 38"/>
          <p:cNvSpPr/>
          <p:nvPr/>
        </p:nvSpPr>
        <p:spPr>
          <a:xfrm>
            <a:off x="3707904" y="4073213"/>
            <a:ext cx="248957" cy="512323"/>
          </a:xfrm>
          <a:prstGeom prst="rightBrace">
            <a:avLst/>
          </a:prstGeom>
          <a:ln w="28575">
            <a:solidFill>
              <a:srgbClr val="CC0099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 sz="1600">
              <a:solidFill>
                <a:srgbClr val="FF0000"/>
              </a:solidFill>
            </a:endParaRPr>
          </a:p>
        </p:txBody>
      </p:sp>
      <p:sp>
        <p:nvSpPr>
          <p:cNvPr id="40" name="右中かっこ 39"/>
          <p:cNvSpPr/>
          <p:nvPr/>
        </p:nvSpPr>
        <p:spPr>
          <a:xfrm>
            <a:off x="4395051" y="2772661"/>
            <a:ext cx="248957" cy="512323"/>
          </a:xfrm>
          <a:prstGeom prst="rightBrace">
            <a:avLst/>
          </a:prstGeom>
          <a:ln w="2857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 sz="1600"/>
          </a:p>
        </p:txBody>
      </p:sp>
      <p:sp>
        <p:nvSpPr>
          <p:cNvPr id="41" name="正方形/長方形 40"/>
          <p:cNvSpPr/>
          <p:nvPr/>
        </p:nvSpPr>
        <p:spPr>
          <a:xfrm>
            <a:off x="6171314" y="5248374"/>
            <a:ext cx="29290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dirty="0" smtClean="0">
                <a:solidFill>
                  <a:srgbClr val="FF0000"/>
                </a:solidFill>
              </a:rPr>
              <a:t>input channel loop (tiled)</a:t>
            </a:r>
            <a:endParaRPr lang="ja-JP" altLang="en-US" b="1" dirty="0">
              <a:solidFill>
                <a:srgbClr val="FF0000"/>
              </a:solidFill>
            </a:endParaRPr>
          </a:p>
        </p:txBody>
      </p:sp>
      <p:cxnSp>
        <p:nvCxnSpPr>
          <p:cNvPr id="42" name="直線矢印コネクタ 41"/>
          <p:cNvCxnSpPr/>
          <p:nvPr/>
        </p:nvCxnSpPr>
        <p:spPr>
          <a:xfrm flipH="1">
            <a:off x="5924726" y="4790321"/>
            <a:ext cx="416835" cy="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正方形/長方形 42"/>
          <p:cNvSpPr/>
          <p:nvPr/>
        </p:nvSpPr>
        <p:spPr>
          <a:xfrm>
            <a:off x="6263560" y="4593471"/>
            <a:ext cx="30828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dirty="0" smtClean="0">
                <a:solidFill>
                  <a:srgbClr val="FF0000"/>
                </a:solidFill>
              </a:rPr>
              <a:t>output channel loop (tiled)</a:t>
            </a:r>
            <a:endParaRPr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44" name="正方形/長方形 43"/>
          <p:cNvSpPr/>
          <p:nvPr/>
        </p:nvSpPr>
        <p:spPr>
          <a:xfrm>
            <a:off x="340946" y="4650947"/>
            <a:ext cx="4170015" cy="311856"/>
          </a:xfrm>
          <a:prstGeom prst="rect">
            <a:avLst/>
          </a:prstGeom>
          <a:ln w="28575">
            <a:solidFill>
              <a:srgbClr val="FF0000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kumimoji="1" lang="ja-JP" altLang="en-US" sz="1600" dirty="0"/>
          </a:p>
        </p:txBody>
      </p:sp>
      <p:sp>
        <p:nvSpPr>
          <p:cNvPr id="45" name="正方形/長方形 44"/>
          <p:cNvSpPr/>
          <p:nvPr/>
        </p:nvSpPr>
        <p:spPr>
          <a:xfrm>
            <a:off x="542660" y="5312024"/>
            <a:ext cx="3968302" cy="311856"/>
          </a:xfrm>
          <a:prstGeom prst="rect">
            <a:avLst/>
          </a:prstGeom>
          <a:ln w="28575">
            <a:solidFill>
              <a:srgbClr val="FF0000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kumimoji="1" lang="ja-JP" altLang="en-US" sz="1600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115" y="43221"/>
            <a:ext cx="1622270" cy="13616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1546" y="2829499"/>
            <a:ext cx="3076681" cy="157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35816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図 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90" y="1530157"/>
            <a:ext cx="7641914" cy="4995187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9391" y="44624"/>
            <a:ext cx="9038744" cy="576064"/>
          </a:xfrm>
        </p:spPr>
        <p:txBody>
          <a:bodyPr>
            <a:noAutofit/>
          </a:bodyPr>
          <a:lstStyle/>
          <a:p>
            <a:r>
              <a:rPr lang="en-US" altLang="ja-JP" sz="2800" dirty="0" smtClean="0"/>
              <a:t>Design Space Exploration of a CONV layer</a:t>
            </a:r>
            <a:endParaRPr kumimoji="1" lang="ja-JP" altLang="en-US" sz="2800" dirty="0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pPr/>
              <a:t>31</a:t>
            </a:fld>
            <a:endParaRPr kumimoji="1" lang="ja-JP" altLang="en-US" dirty="0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quarter" idx="1"/>
          </p:nvPr>
        </p:nvSpPr>
        <p:spPr>
          <a:xfrm>
            <a:off x="265377" y="620688"/>
            <a:ext cx="8878623" cy="5760640"/>
          </a:xfrm>
        </p:spPr>
        <p:txBody>
          <a:bodyPr>
            <a:normAutofit/>
          </a:bodyPr>
          <a:lstStyle/>
          <a:p>
            <a:r>
              <a:rPr lang="en-US" altLang="ja-JP" sz="2400" dirty="0" smtClean="0">
                <a:solidFill>
                  <a:srgbClr val="FF0000"/>
                </a:solidFill>
              </a:rPr>
              <a:t>Resource and cycles</a:t>
            </a:r>
            <a:r>
              <a:rPr lang="en-US" altLang="ja-JP" sz="2400" dirty="0" smtClean="0"/>
              <a:t> estimated from C code</a:t>
            </a:r>
          </a:p>
          <a:p>
            <a:pPr lvl="1"/>
            <a:r>
              <a:rPr kumimoji="1" lang="en-US" altLang="ja-JP" sz="2100" dirty="0" smtClean="0"/>
              <a:t>Tile size </a:t>
            </a:r>
            <a:r>
              <a:rPr kumimoji="1" lang="en-US" altLang="ja-JP" sz="2100" dirty="0" smtClean="0">
                <a:solidFill>
                  <a:srgbClr val="FF0000"/>
                </a:solidFill>
              </a:rPr>
              <a:t>T</a:t>
            </a:r>
            <a:r>
              <a:rPr kumimoji="1" lang="en-US" altLang="ja-JP" sz="2100" baseline="-25000" dirty="0" smtClean="0">
                <a:solidFill>
                  <a:srgbClr val="FF0000"/>
                </a:solidFill>
              </a:rPr>
              <a:t>m</a:t>
            </a:r>
            <a:r>
              <a:rPr kumimoji="1" lang="en-US" altLang="ja-JP" sz="2100" dirty="0" smtClean="0"/>
              <a:t> and </a:t>
            </a:r>
            <a:r>
              <a:rPr kumimoji="1" lang="en-US" altLang="ja-JP" sz="2100" dirty="0" err="1" smtClean="0">
                <a:solidFill>
                  <a:srgbClr val="FF0000"/>
                </a:solidFill>
              </a:rPr>
              <a:t>T</a:t>
            </a:r>
            <a:r>
              <a:rPr kumimoji="1" lang="en-US" altLang="ja-JP" sz="2100" baseline="-25000" dirty="0" err="1" smtClean="0">
                <a:solidFill>
                  <a:srgbClr val="FF0000"/>
                </a:solidFill>
              </a:rPr>
              <a:t>n</a:t>
            </a:r>
            <a:r>
              <a:rPr kumimoji="1" lang="en-US" altLang="ja-JP" sz="2100" dirty="0" smtClean="0"/>
              <a:t> of output/input channels </a:t>
            </a:r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9048" y="3259413"/>
            <a:ext cx="4652047" cy="645386"/>
          </a:xfrm>
          <a:prstGeom prst="rect">
            <a:avLst/>
          </a:prstGeom>
        </p:spPr>
      </p:pic>
      <p:sp>
        <p:nvSpPr>
          <p:cNvPr id="13" name="正方形/長方形 12"/>
          <p:cNvSpPr/>
          <p:nvPr/>
        </p:nvSpPr>
        <p:spPr>
          <a:xfrm>
            <a:off x="7070875" y="3019952"/>
            <a:ext cx="168988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smtClean="0"/>
              <a:t>Area constraint</a:t>
            </a:r>
            <a:endParaRPr lang="ja-JP" altLang="en-US" sz="1600" b="1" dirty="0"/>
          </a:p>
        </p:txBody>
      </p:sp>
      <p:pic>
        <p:nvPicPr>
          <p:cNvPr id="14" name="図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1160" y="4027329"/>
            <a:ext cx="3614038" cy="528228"/>
          </a:xfrm>
          <a:prstGeom prst="rect">
            <a:avLst/>
          </a:prstGeom>
        </p:spPr>
      </p:pic>
      <p:sp>
        <p:nvSpPr>
          <p:cNvPr id="15" name="正方形/長方形 14"/>
          <p:cNvSpPr/>
          <p:nvPr/>
        </p:nvSpPr>
        <p:spPr>
          <a:xfrm>
            <a:off x="5357048" y="3971307"/>
            <a:ext cx="360040" cy="584250"/>
          </a:xfrm>
          <a:prstGeom prst="rect">
            <a:avLst/>
          </a:prstGeom>
          <a:ln w="28575">
            <a:solidFill>
              <a:srgbClr val="FF0000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kumimoji="1" lang="ja-JP" altLang="en-US" dirty="0"/>
          </a:p>
        </p:txBody>
      </p:sp>
      <p:sp>
        <p:nvSpPr>
          <p:cNvPr id="16" name="正方形/長方形 15"/>
          <p:cNvSpPr/>
          <p:nvPr/>
        </p:nvSpPr>
        <p:spPr>
          <a:xfrm>
            <a:off x="5841379" y="3968557"/>
            <a:ext cx="360040" cy="584250"/>
          </a:xfrm>
          <a:prstGeom prst="rect">
            <a:avLst/>
          </a:prstGeom>
          <a:ln w="28575">
            <a:solidFill>
              <a:srgbClr val="FF0000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kumimoji="1" lang="ja-JP" altLang="en-US" dirty="0"/>
          </a:p>
        </p:txBody>
      </p:sp>
      <p:sp>
        <p:nvSpPr>
          <p:cNvPr id="21" name="正方形/長方形 20"/>
          <p:cNvSpPr/>
          <p:nvPr/>
        </p:nvSpPr>
        <p:spPr>
          <a:xfrm>
            <a:off x="6325710" y="4027329"/>
            <a:ext cx="576064" cy="477744"/>
          </a:xfrm>
          <a:prstGeom prst="rect">
            <a:avLst/>
          </a:prstGeom>
          <a:ln w="28575">
            <a:solidFill>
              <a:srgbClr val="3333FF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kumimoji="1" lang="ja-JP" altLang="en-US" dirty="0"/>
          </a:p>
        </p:txBody>
      </p:sp>
      <p:sp>
        <p:nvSpPr>
          <p:cNvPr id="22" name="正方形/長方形 21"/>
          <p:cNvSpPr/>
          <p:nvPr/>
        </p:nvSpPr>
        <p:spPr>
          <a:xfrm>
            <a:off x="6981990" y="4021810"/>
            <a:ext cx="576064" cy="477744"/>
          </a:xfrm>
          <a:prstGeom prst="rect">
            <a:avLst/>
          </a:prstGeom>
          <a:ln w="28575">
            <a:solidFill>
              <a:srgbClr val="3333FF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kumimoji="1" lang="ja-JP" altLang="en-US" dirty="0"/>
          </a:p>
        </p:txBody>
      </p:sp>
      <p:sp>
        <p:nvSpPr>
          <p:cNvPr id="23" name="正方形/長方形 22"/>
          <p:cNvSpPr/>
          <p:nvPr/>
        </p:nvSpPr>
        <p:spPr>
          <a:xfrm>
            <a:off x="7662148" y="4033127"/>
            <a:ext cx="507341" cy="477744"/>
          </a:xfrm>
          <a:prstGeom prst="rect">
            <a:avLst/>
          </a:prstGeom>
          <a:ln w="28575">
            <a:solidFill>
              <a:srgbClr val="CC0099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kumimoji="1" lang="ja-JP" altLang="en-US" dirty="0"/>
          </a:p>
        </p:txBody>
      </p:sp>
      <p:sp>
        <p:nvSpPr>
          <p:cNvPr id="34" name="正方形/長方形 33"/>
          <p:cNvSpPr/>
          <p:nvPr/>
        </p:nvSpPr>
        <p:spPr>
          <a:xfrm>
            <a:off x="181506" y="2891871"/>
            <a:ext cx="4170015" cy="256162"/>
          </a:xfrm>
          <a:prstGeom prst="rect">
            <a:avLst/>
          </a:prstGeom>
          <a:ln w="28575">
            <a:solidFill>
              <a:srgbClr val="FF0000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kumimoji="1" lang="ja-JP" altLang="en-US" sz="1600" dirty="0"/>
          </a:p>
        </p:txBody>
      </p:sp>
      <p:sp>
        <p:nvSpPr>
          <p:cNvPr id="35" name="正方形/長方形 34"/>
          <p:cNvSpPr/>
          <p:nvPr/>
        </p:nvSpPr>
        <p:spPr>
          <a:xfrm>
            <a:off x="182161" y="3185202"/>
            <a:ext cx="4170015" cy="318271"/>
          </a:xfrm>
          <a:prstGeom prst="rect">
            <a:avLst/>
          </a:prstGeom>
          <a:ln w="28575">
            <a:solidFill>
              <a:srgbClr val="FF0000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kumimoji="1" lang="ja-JP" altLang="en-US" sz="1600" dirty="0"/>
          </a:p>
        </p:txBody>
      </p:sp>
      <p:sp>
        <p:nvSpPr>
          <p:cNvPr id="36" name="正方形/長方形 35"/>
          <p:cNvSpPr/>
          <p:nvPr/>
        </p:nvSpPr>
        <p:spPr>
          <a:xfrm>
            <a:off x="399750" y="3534920"/>
            <a:ext cx="3288324" cy="318271"/>
          </a:xfrm>
          <a:prstGeom prst="rect">
            <a:avLst/>
          </a:prstGeom>
          <a:ln w="28575">
            <a:solidFill>
              <a:srgbClr val="3333FF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kumimoji="1" lang="ja-JP" altLang="en-US" sz="1600" dirty="0"/>
          </a:p>
        </p:txBody>
      </p:sp>
      <p:sp>
        <p:nvSpPr>
          <p:cNvPr id="37" name="正方形/長方形 36"/>
          <p:cNvSpPr/>
          <p:nvPr/>
        </p:nvSpPr>
        <p:spPr>
          <a:xfrm>
            <a:off x="396603" y="3880752"/>
            <a:ext cx="3288324" cy="318271"/>
          </a:xfrm>
          <a:prstGeom prst="rect">
            <a:avLst/>
          </a:prstGeom>
          <a:ln w="28575">
            <a:solidFill>
              <a:srgbClr val="3333FF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kumimoji="1" lang="ja-JP" altLang="en-US" sz="1600" dirty="0"/>
          </a:p>
        </p:txBody>
      </p:sp>
      <p:sp>
        <p:nvSpPr>
          <p:cNvPr id="38" name="正方形/長方形 37"/>
          <p:cNvSpPr/>
          <p:nvPr/>
        </p:nvSpPr>
        <p:spPr>
          <a:xfrm flipH="1">
            <a:off x="323443" y="4226583"/>
            <a:ext cx="3392042" cy="614817"/>
          </a:xfrm>
          <a:prstGeom prst="rect">
            <a:avLst/>
          </a:prstGeom>
          <a:ln w="28575">
            <a:solidFill>
              <a:srgbClr val="CC0099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kumimoji="1" lang="ja-JP" altLang="en-US" sz="1600" dirty="0"/>
          </a:p>
        </p:txBody>
      </p:sp>
      <p:sp>
        <p:nvSpPr>
          <p:cNvPr id="48" name="正方形/長方形 47"/>
          <p:cNvSpPr/>
          <p:nvPr/>
        </p:nvSpPr>
        <p:spPr>
          <a:xfrm>
            <a:off x="333906" y="4841400"/>
            <a:ext cx="4170015" cy="311856"/>
          </a:xfrm>
          <a:prstGeom prst="rect">
            <a:avLst/>
          </a:prstGeom>
          <a:ln w="28575">
            <a:solidFill>
              <a:srgbClr val="FF0000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kumimoji="1" lang="ja-JP" altLang="en-US" sz="1600" dirty="0"/>
          </a:p>
        </p:txBody>
      </p:sp>
      <p:sp>
        <p:nvSpPr>
          <p:cNvPr id="49" name="正方形/長方形 48"/>
          <p:cNvSpPr/>
          <p:nvPr/>
        </p:nvSpPr>
        <p:spPr>
          <a:xfrm>
            <a:off x="535620" y="5502477"/>
            <a:ext cx="3968302" cy="311856"/>
          </a:xfrm>
          <a:prstGeom prst="rect">
            <a:avLst/>
          </a:prstGeom>
          <a:ln w="28575">
            <a:solidFill>
              <a:srgbClr val="FF0000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kumimoji="1" lang="ja-JP" altLang="en-US" sz="1600" dirty="0"/>
          </a:p>
        </p:txBody>
      </p:sp>
      <p:sp>
        <p:nvSpPr>
          <p:cNvPr id="53" name="正方形/長方形 52"/>
          <p:cNvSpPr/>
          <p:nvPr/>
        </p:nvSpPr>
        <p:spPr>
          <a:xfrm>
            <a:off x="3009812" y="6193134"/>
            <a:ext cx="360040" cy="292125"/>
          </a:xfrm>
          <a:prstGeom prst="rect">
            <a:avLst/>
          </a:prstGeom>
          <a:ln w="28575">
            <a:solidFill>
              <a:srgbClr val="008000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kumimoji="1" lang="ja-JP" altLang="en-US" dirty="0"/>
          </a:p>
        </p:txBody>
      </p:sp>
      <p:sp>
        <p:nvSpPr>
          <p:cNvPr id="54" name="正方形/長方形 53"/>
          <p:cNvSpPr/>
          <p:nvPr/>
        </p:nvSpPr>
        <p:spPr>
          <a:xfrm>
            <a:off x="3191240" y="5865653"/>
            <a:ext cx="360040" cy="292125"/>
          </a:xfrm>
          <a:prstGeom prst="rect">
            <a:avLst/>
          </a:prstGeom>
          <a:ln w="28575">
            <a:solidFill>
              <a:srgbClr val="008000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kumimoji="1" lang="ja-JP" altLang="en-US" dirty="0"/>
          </a:p>
        </p:txBody>
      </p:sp>
      <p:sp>
        <p:nvSpPr>
          <p:cNvPr id="55" name="正方形/長方形 54"/>
          <p:cNvSpPr/>
          <p:nvPr/>
        </p:nvSpPr>
        <p:spPr>
          <a:xfrm>
            <a:off x="5841378" y="3401930"/>
            <a:ext cx="667797" cy="292125"/>
          </a:xfrm>
          <a:prstGeom prst="rect">
            <a:avLst/>
          </a:prstGeom>
          <a:ln w="28575">
            <a:solidFill>
              <a:srgbClr val="008000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kumimoji="1" lang="ja-JP" altLang="en-US" dirty="0"/>
          </a:p>
        </p:txBody>
      </p:sp>
      <p:sp>
        <p:nvSpPr>
          <p:cNvPr id="56" name="正方形/長方形 55"/>
          <p:cNvSpPr/>
          <p:nvPr/>
        </p:nvSpPr>
        <p:spPr>
          <a:xfrm>
            <a:off x="6781545" y="3398493"/>
            <a:ext cx="667797" cy="292125"/>
          </a:xfrm>
          <a:prstGeom prst="rect">
            <a:avLst/>
          </a:prstGeom>
          <a:ln w="28575">
            <a:solidFill>
              <a:srgbClr val="008000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kumimoji="1" lang="ja-JP" altLang="en-US" dirty="0"/>
          </a:p>
        </p:txBody>
      </p:sp>
      <p:sp>
        <p:nvSpPr>
          <p:cNvPr id="57" name="正方形/長方形 56"/>
          <p:cNvSpPr/>
          <p:nvPr/>
        </p:nvSpPr>
        <p:spPr>
          <a:xfrm>
            <a:off x="7558054" y="4510871"/>
            <a:ext cx="146065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smtClean="0"/>
              <a:t>Cycle counts</a:t>
            </a:r>
            <a:endParaRPr lang="ja-JP" altLang="en-US" sz="1600" b="1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6396567" y="4512729"/>
            <a:ext cx="461665" cy="22698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kumimoji="1" lang="en-US" altLang="ja-JP" dirty="0" smtClean="0">
                <a:solidFill>
                  <a:srgbClr val="3333FF"/>
                </a:solidFill>
              </a:rPr>
              <a:t>=</a:t>
            </a:r>
            <a:endParaRPr kumimoji="1" lang="ja-JP" altLang="en-US" dirty="0">
              <a:solidFill>
                <a:srgbClr val="3333FF"/>
              </a:solidFill>
            </a:endParaRPr>
          </a:p>
        </p:txBody>
      </p:sp>
      <p:sp>
        <p:nvSpPr>
          <p:cNvPr id="7" name="正方形/長方形 6"/>
          <p:cNvSpPr/>
          <p:nvPr/>
        </p:nvSpPr>
        <p:spPr>
          <a:xfrm>
            <a:off x="6465632" y="4660278"/>
            <a:ext cx="4020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i="1" dirty="0" smtClean="0">
                <a:solidFill>
                  <a:srgbClr val="3333FF"/>
                </a:solidFill>
              </a:rPr>
              <a:t>T</a:t>
            </a:r>
            <a:r>
              <a:rPr lang="en-US" altLang="ja-JP" b="1" i="1" baseline="-25000" dirty="0" smtClean="0">
                <a:solidFill>
                  <a:srgbClr val="3333FF"/>
                </a:solidFill>
              </a:rPr>
              <a:t>c</a:t>
            </a:r>
            <a:endParaRPr lang="ja-JP" altLang="en-US" i="1" baseline="-25000" dirty="0">
              <a:solidFill>
                <a:srgbClr val="3333FF"/>
              </a:solidFill>
            </a:endParaRPr>
          </a:p>
        </p:txBody>
      </p:sp>
      <p:sp>
        <p:nvSpPr>
          <p:cNvPr id="60" name="テキスト ボックス 59"/>
          <p:cNvSpPr txBox="1"/>
          <p:nvPr/>
        </p:nvSpPr>
        <p:spPr>
          <a:xfrm>
            <a:off x="7046378" y="4512577"/>
            <a:ext cx="461665" cy="22698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kumimoji="1" lang="en-US" altLang="ja-JP" dirty="0" smtClean="0">
                <a:solidFill>
                  <a:srgbClr val="3333FF"/>
                </a:solidFill>
              </a:rPr>
              <a:t>=</a:t>
            </a:r>
            <a:endParaRPr kumimoji="1" lang="ja-JP" altLang="en-US" dirty="0">
              <a:solidFill>
                <a:srgbClr val="3333FF"/>
              </a:solidFill>
            </a:endParaRPr>
          </a:p>
        </p:txBody>
      </p:sp>
      <p:sp>
        <p:nvSpPr>
          <p:cNvPr id="61" name="正方形/長方形 60"/>
          <p:cNvSpPr/>
          <p:nvPr/>
        </p:nvSpPr>
        <p:spPr>
          <a:xfrm>
            <a:off x="7115443" y="4660126"/>
            <a:ext cx="3808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i="1" dirty="0" err="1" smtClean="0">
                <a:solidFill>
                  <a:srgbClr val="3333FF"/>
                </a:solidFill>
              </a:rPr>
              <a:t>T</a:t>
            </a:r>
            <a:r>
              <a:rPr lang="en-US" altLang="ja-JP" b="1" i="1" baseline="-25000" dirty="0" err="1" smtClean="0">
                <a:solidFill>
                  <a:srgbClr val="3333FF"/>
                </a:solidFill>
              </a:rPr>
              <a:t>r</a:t>
            </a:r>
            <a:endParaRPr lang="ja-JP" altLang="en-US" i="1" baseline="-25000" dirty="0">
              <a:solidFill>
                <a:srgbClr val="3333FF"/>
              </a:solidFill>
            </a:endParaRPr>
          </a:p>
        </p:txBody>
      </p:sp>
      <p:sp>
        <p:nvSpPr>
          <p:cNvPr id="30" name="正方形/長方形 29"/>
          <p:cNvSpPr/>
          <p:nvPr/>
        </p:nvSpPr>
        <p:spPr>
          <a:xfrm>
            <a:off x="7662148" y="4841400"/>
            <a:ext cx="1608133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dirty="0" smtClean="0">
                <a:solidFill>
                  <a:srgbClr val="FF0000"/>
                </a:solidFill>
              </a:rPr>
              <a:t>Assumption</a:t>
            </a:r>
          </a:p>
          <a:p>
            <a:r>
              <a:rPr lang="en-US" altLang="ja-JP" b="1" dirty="0" smtClean="0">
                <a:solidFill>
                  <a:srgbClr val="FF0000"/>
                </a:solidFill>
              </a:rPr>
              <a:t>Unrolled</a:t>
            </a:r>
          </a:p>
          <a:p>
            <a:r>
              <a:rPr lang="en-US" altLang="ja-JP" b="1" dirty="0" smtClean="0">
                <a:solidFill>
                  <a:srgbClr val="FF0000"/>
                </a:solidFill>
              </a:rPr>
              <a:t>loop body</a:t>
            </a:r>
          </a:p>
          <a:p>
            <a:r>
              <a:rPr lang="en-US" altLang="ja-JP" b="1" dirty="0" smtClean="0">
                <a:solidFill>
                  <a:srgbClr val="FF0000"/>
                </a:solidFill>
              </a:rPr>
              <a:t>takes 1 cycle</a:t>
            </a:r>
          </a:p>
        </p:txBody>
      </p:sp>
      <p:sp>
        <p:nvSpPr>
          <p:cNvPr id="31" name="右中かっこ 30"/>
          <p:cNvSpPr/>
          <p:nvPr/>
        </p:nvSpPr>
        <p:spPr>
          <a:xfrm>
            <a:off x="7491395" y="4849425"/>
            <a:ext cx="248957" cy="1570063"/>
          </a:xfrm>
          <a:prstGeom prst="rightBrace">
            <a:avLst/>
          </a:prstGeom>
          <a:ln w="2857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 sz="1600"/>
          </a:p>
        </p:txBody>
      </p:sp>
    </p:spTree>
    <p:extLst>
      <p:ext uri="{BB962C8B-B14F-4D97-AF65-F5344CB8AC3E}">
        <p14:creationId xmlns:p14="http://schemas.microsoft.com/office/powerpoint/2010/main" val="1054668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ja-JP" dirty="0" smtClean="0"/>
              <a:t>Task level pipelining</a:t>
            </a:r>
            <a:endParaRPr kumimoji="1" lang="ja-JP" altLang="en-US" dirty="0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pPr/>
              <a:t>32</a:t>
            </a:fld>
            <a:endParaRPr kumimoji="1" lang="ja-JP" altLang="en-US" dirty="0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kumimoji="1" lang="en-US" altLang="ja-JP" dirty="0" smtClean="0"/>
              <a:t>Each layer is a </a:t>
            </a:r>
            <a:r>
              <a:rPr kumimoji="1" lang="en-US" altLang="ja-JP" dirty="0" smtClean="0">
                <a:solidFill>
                  <a:srgbClr val="FF0000"/>
                </a:solidFill>
              </a:rPr>
              <a:t>pipe stage</a:t>
            </a:r>
          </a:p>
          <a:p>
            <a:pPr lvl="1"/>
            <a:r>
              <a:rPr lang="en-US" altLang="ja-JP" sz="2400" dirty="0"/>
              <a:t>Layers connected by </a:t>
            </a:r>
            <a:r>
              <a:rPr lang="en-US" altLang="ja-JP" sz="2400" dirty="0" smtClean="0">
                <a:solidFill>
                  <a:srgbClr val="FF0000"/>
                </a:solidFill>
              </a:rPr>
              <a:t>double buffers</a:t>
            </a:r>
            <a:r>
              <a:rPr lang="en-US" altLang="ja-JP" sz="2400" dirty="0" smtClean="0"/>
              <a:t> </a:t>
            </a:r>
          </a:p>
          <a:p>
            <a:pPr lvl="1"/>
            <a:r>
              <a:rPr lang="en-US" altLang="ja-JP" dirty="0" smtClean="0">
                <a:solidFill>
                  <a:schemeClr val="tx1"/>
                </a:solidFill>
              </a:rPr>
              <a:t>Pipeline </a:t>
            </a:r>
            <a:r>
              <a:rPr lang="en-US" altLang="ja-JP" dirty="0" smtClean="0">
                <a:solidFill>
                  <a:srgbClr val="FF0000"/>
                </a:solidFill>
              </a:rPr>
              <a:t>initiation interval(II) </a:t>
            </a:r>
            <a:r>
              <a:rPr lang="en-US" altLang="ja-JP" dirty="0" smtClean="0"/>
              <a:t>equals to </a:t>
            </a:r>
            <a:r>
              <a:rPr lang="en-US" altLang="ja-JP" dirty="0" smtClean="0">
                <a:solidFill>
                  <a:srgbClr val="FF0000"/>
                </a:solidFill>
              </a:rPr>
              <a:t>max stage time</a:t>
            </a:r>
          </a:p>
          <a:p>
            <a:r>
              <a:rPr kumimoji="1" lang="en-US" altLang="ja-JP" dirty="0" smtClean="0">
                <a:solidFill>
                  <a:srgbClr val="FF0000"/>
                </a:solidFill>
              </a:rPr>
              <a:t>Minimize II by changing </a:t>
            </a:r>
            <a:r>
              <a:rPr lang="en-US" altLang="ja-JP" sz="2800" dirty="0" smtClean="0">
                <a:solidFill>
                  <a:srgbClr val="CC0099"/>
                </a:solidFill>
              </a:rPr>
              <a:t>T</a:t>
            </a:r>
            <a:r>
              <a:rPr lang="en-US" altLang="ja-JP" sz="2800" baseline="-25000" dirty="0" smtClean="0">
                <a:solidFill>
                  <a:srgbClr val="CC0099"/>
                </a:solidFill>
              </a:rPr>
              <a:t>m</a:t>
            </a:r>
            <a:r>
              <a:rPr lang="en-US" altLang="ja-JP" sz="2800" dirty="0" smtClean="0">
                <a:solidFill>
                  <a:srgbClr val="CC0099"/>
                </a:solidFill>
              </a:rPr>
              <a:t> </a:t>
            </a:r>
            <a:r>
              <a:rPr lang="en-US" altLang="ja-JP" sz="2800" dirty="0">
                <a:solidFill>
                  <a:srgbClr val="CC0099"/>
                </a:solidFill>
              </a:rPr>
              <a:t>and </a:t>
            </a:r>
            <a:r>
              <a:rPr lang="en-US" altLang="ja-JP" sz="2800" dirty="0" err="1" smtClean="0">
                <a:solidFill>
                  <a:srgbClr val="CC0099"/>
                </a:solidFill>
              </a:rPr>
              <a:t>T</a:t>
            </a:r>
            <a:r>
              <a:rPr lang="en-US" altLang="ja-JP" sz="2800" baseline="-25000" dirty="0" err="1" smtClean="0">
                <a:solidFill>
                  <a:srgbClr val="CC0099"/>
                </a:solidFill>
              </a:rPr>
              <a:t>n</a:t>
            </a:r>
            <a:endParaRPr lang="en-US" altLang="ja-JP" dirty="0" smtClean="0"/>
          </a:p>
          <a:p>
            <a:pPr lvl="1"/>
            <a:r>
              <a:rPr lang="en-US" altLang="ja-JP" dirty="0" smtClean="0"/>
              <a:t>Latency-minimized solution found by exhaustive search</a:t>
            </a:r>
            <a:endParaRPr kumimoji="1" lang="en-US" altLang="ja-JP" dirty="0" smtClean="0"/>
          </a:p>
          <a:p>
            <a:endParaRPr kumimoji="1" lang="ja-JP" altLang="en-US" dirty="0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548" y="4290330"/>
            <a:ext cx="8792188" cy="1690888"/>
          </a:xfrm>
          <a:prstGeom prst="rect">
            <a:avLst/>
          </a:prstGeom>
        </p:spPr>
      </p:pic>
      <p:cxnSp>
        <p:nvCxnSpPr>
          <p:cNvPr id="15" name="直線矢印コネクタ 14"/>
          <p:cNvCxnSpPr/>
          <p:nvPr/>
        </p:nvCxnSpPr>
        <p:spPr>
          <a:xfrm>
            <a:off x="2274712" y="5303024"/>
            <a:ext cx="1187144" cy="0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コネクタ 16"/>
          <p:cNvCxnSpPr/>
          <p:nvPr/>
        </p:nvCxnSpPr>
        <p:spPr>
          <a:xfrm>
            <a:off x="2274712" y="5170125"/>
            <a:ext cx="0" cy="432048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正方形/長方形 18"/>
          <p:cNvSpPr/>
          <p:nvPr/>
        </p:nvSpPr>
        <p:spPr>
          <a:xfrm>
            <a:off x="2670750" y="5281508"/>
            <a:ext cx="3834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2800" b="1" dirty="0" smtClean="0">
                <a:solidFill>
                  <a:srgbClr val="FF0000"/>
                </a:solidFill>
              </a:rPr>
              <a:t>II</a:t>
            </a:r>
            <a:endParaRPr lang="ja-JP" altLang="en-US" sz="2800" b="1" dirty="0">
              <a:solidFill>
                <a:srgbClr val="FF0000"/>
              </a:solidFill>
            </a:endParaRPr>
          </a:p>
        </p:txBody>
      </p:sp>
      <p:cxnSp>
        <p:nvCxnSpPr>
          <p:cNvPr id="21" name="直線矢印コネクタ 20"/>
          <p:cNvCxnSpPr/>
          <p:nvPr/>
        </p:nvCxnSpPr>
        <p:spPr>
          <a:xfrm>
            <a:off x="4644008" y="5610345"/>
            <a:ext cx="1332744" cy="0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正方形/長方形 22"/>
          <p:cNvSpPr/>
          <p:nvPr/>
        </p:nvSpPr>
        <p:spPr>
          <a:xfrm>
            <a:off x="4788024" y="5558254"/>
            <a:ext cx="122341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smtClean="0">
                <a:solidFill>
                  <a:srgbClr val="FF0000"/>
                </a:solidFill>
              </a:rPr>
              <a:t>Stage time</a:t>
            </a:r>
            <a:endParaRPr lang="ja-JP" altLang="en-US" sz="1600" b="1" dirty="0">
              <a:solidFill>
                <a:srgbClr val="FF0000"/>
              </a:solidFill>
            </a:endParaRPr>
          </a:p>
        </p:txBody>
      </p:sp>
      <p:sp>
        <p:nvSpPr>
          <p:cNvPr id="24" name="正方形/長方形 23"/>
          <p:cNvSpPr/>
          <p:nvPr/>
        </p:nvSpPr>
        <p:spPr>
          <a:xfrm>
            <a:off x="72577" y="3473396"/>
            <a:ext cx="146386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smtClean="0">
                <a:solidFill>
                  <a:srgbClr val="3333FF"/>
                </a:solidFill>
              </a:rPr>
              <a:t># pyramids</a:t>
            </a:r>
          </a:p>
          <a:p>
            <a:r>
              <a:rPr lang="en-US" altLang="ja-JP" sz="1600" b="1" dirty="0">
                <a:solidFill>
                  <a:srgbClr val="3333FF"/>
                </a:solidFill>
              </a:rPr>
              <a:t>(64*64</a:t>
            </a:r>
          </a:p>
          <a:p>
            <a:r>
              <a:rPr lang="en-US" altLang="ja-JP" sz="1600" b="1" dirty="0" smtClean="0">
                <a:solidFill>
                  <a:srgbClr val="3333FF"/>
                </a:solidFill>
              </a:rPr>
              <a:t> for example)</a:t>
            </a:r>
            <a:endParaRPr lang="ja-JP" altLang="en-US" sz="1600" b="1" dirty="0">
              <a:solidFill>
                <a:srgbClr val="3333FF"/>
              </a:solidFill>
            </a:endParaRPr>
          </a:p>
        </p:txBody>
      </p:sp>
      <p:pic>
        <p:nvPicPr>
          <p:cNvPr id="25" name="図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8225" y="3023907"/>
            <a:ext cx="4652047" cy="645386"/>
          </a:xfrm>
          <a:prstGeom prst="rect">
            <a:avLst/>
          </a:prstGeom>
        </p:spPr>
      </p:pic>
      <p:pic>
        <p:nvPicPr>
          <p:cNvPr id="26" name="図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6425" y="3636621"/>
            <a:ext cx="3614038" cy="528228"/>
          </a:xfrm>
          <a:prstGeom prst="rect">
            <a:avLst/>
          </a:prstGeom>
        </p:spPr>
      </p:pic>
      <p:sp>
        <p:nvSpPr>
          <p:cNvPr id="27" name="楕円 26"/>
          <p:cNvSpPr/>
          <p:nvPr/>
        </p:nvSpPr>
        <p:spPr>
          <a:xfrm>
            <a:off x="3358263" y="3900734"/>
            <a:ext cx="372290" cy="343105"/>
          </a:xfrm>
          <a:prstGeom prst="ellipse">
            <a:avLst/>
          </a:prstGeom>
          <a:ln w="28575">
            <a:solidFill>
              <a:srgbClr val="CC0099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kumimoji="1" lang="ja-JP" altLang="en-US" dirty="0"/>
          </a:p>
        </p:txBody>
      </p:sp>
      <p:sp>
        <p:nvSpPr>
          <p:cNvPr id="28" name="楕円 27"/>
          <p:cNvSpPr/>
          <p:nvPr/>
        </p:nvSpPr>
        <p:spPr>
          <a:xfrm>
            <a:off x="3848167" y="3909921"/>
            <a:ext cx="372290" cy="343105"/>
          </a:xfrm>
          <a:prstGeom prst="ellipse">
            <a:avLst/>
          </a:prstGeom>
          <a:ln w="28575">
            <a:solidFill>
              <a:srgbClr val="CC0099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kumimoji="1" lang="ja-JP" altLang="en-US" dirty="0"/>
          </a:p>
        </p:txBody>
      </p:sp>
      <p:sp>
        <p:nvSpPr>
          <p:cNvPr id="29" name="楕円 28"/>
          <p:cNvSpPr/>
          <p:nvPr/>
        </p:nvSpPr>
        <p:spPr>
          <a:xfrm>
            <a:off x="2841841" y="3183477"/>
            <a:ext cx="372290" cy="343105"/>
          </a:xfrm>
          <a:prstGeom prst="ellipse">
            <a:avLst/>
          </a:prstGeom>
          <a:ln w="28575">
            <a:solidFill>
              <a:srgbClr val="CC0099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kumimoji="1" lang="ja-JP" altLang="en-US" dirty="0"/>
          </a:p>
        </p:txBody>
      </p:sp>
      <p:sp>
        <p:nvSpPr>
          <p:cNvPr id="30" name="楕円 29"/>
          <p:cNvSpPr/>
          <p:nvPr/>
        </p:nvSpPr>
        <p:spPr>
          <a:xfrm>
            <a:off x="3226497" y="3181695"/>
            <a:ext cx="372290" cy="343105"/>
          </a:xfrm>
          <a:prstGeom prst="ellipse">
            <a:avLst/>
          </a:prstGeom>
          <a:ln w="28575">
            <a:solidFill>
              <a:srgbClr val="CC0099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kumimoji="1" lang="ja-JP" altLang="en-US" dirty="0"/>
          </a:p>
        </p:txBody>
      </p:sp>
      <p:cxnSp>
        <p:nvCxnSpPr>
          <p:cNvPr id="31" name="直線矢印コネクタ 30"/>
          <p:cNvCxnSpPr/>
          <p:nvPr/>
        </p:nvCxnSpPr>
        <p:spPr>
          <a:xfrm>
            <a:off x="1547661" y="5988412"/>
            <a:ext cx="7560843" cy="0"/>
          </a:xfrm>
          <a:prstGeom prst="straightConnector1">
            <a:avLst/>
          </a:prstGeom>
          <a:ln w="57150">
            <a:solidFill>
              <a:srgbClr val="3333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正方形/長方形 31"/>
          <p:cNvSpPr/>
          <p:nvPr/>
        </p:nvSpPr>
        <p:spPr>
          <a:xfrm>
            <a:off x="3888292" y="6053226"/>
            <a:ext cx="197985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2000" b="1" dirty="0" smtClean="0">
                <a:solidFill>
                  <a:srgbClr val="3333FF"/>
                </a:solidFill>
              </a:rPr>
              <a:t>Total latency</a:t>
            </a:r>
            <a:endParaRPr lang="ja-JP" altLang="en-US" sz="2000" b="1" dirty="0">
              <a:solidFill>
                <a:srgbClr val="3333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0359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ja-JP" dirty="0" smtClean="0"/>
              <a:t>Implementation of Task-level pipelining</a:t>
            </a:r>
            <a:endParaRPr kumimoji="1" lang="ja-JP" altLang="en-US" dirty="0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pPr/>
              <a:t>33</a:t>
            </a:fld>
            <a:endParaRPr kumimoji="1" lang="ja-JP" altLang="en-US" dirty="0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1179513"/>
            <a:ext cx="7835736" cy="5340331"/>
          </a:xfrm>
          <a:prstGeom prst="rect">
            <a:avLst/>
          </a:prstGeom>
        </p:spPr>
      </p:pic>
      <p:sp>
        <p:nvSpPr>
          <p:cNvPr id="7" name="正方形/長方形 6"/>
          <p:cNvSpPr/>
          <p:nvPr/>
        </p:nvSpPr>
        <p:spPr>
          <a:xfrm>
            <a:off x="4820534" y="2132856"/>
            <a:ext cx="368241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000" b="1" dirty="0" smtClean="0">
                <a:solidFill>
                  <a:srgbClr val="3333FF"/>
                </a:solidFill>
              </a:rPr>
              <a:t>Put “#pragma HLS dataflow”</a:t>
            </a:r>
            <a:endParaRPr lang="ja-JP" altLang="en-US" sz="2000" dirty="0">
              <a:solidFill>
                <a:srgbClr val="3333FF"/>
              </a:solidFill>
            </a:endParaRPr>
          </a:p>
        </p:txBody>
      </p:sp>
      <p:cxnSp>
        <p:nvCxnSpPr>
          <p:cNvPr id="9" name="直線矢印コネクタ 8"/>
          <p:cNvCxnSpPr/>
          <p:nvPr/>
        </p:nvCxnSpPr>
        <p:spPr>
          <a:xfrm flipH="1" flipV="1">
            <a:off x="3923928" y="2132856"/>
            <a:ext cx="896606" cy="200055"/>
          </a:xfrm>
          <a:prstGeom prst="straightConnector1">
            <a:avLst/>
          </a:prstGeom>
          <a:ln w="76200">
            <a:solidFill>
              <a:srgbClr val="3333FF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右中かっこ 12"/>
          <p:cNvSpPr/>
          <p:nvPr/>
        </p:nvSpPr>
        <p:spPr>
          <a:xfrm>
            <a:off x="4932040" y="1536683"/>
            <a:ext cx="288032" cy="524165"/>
          </a:xfrm>
          <a:prstGeom prst="rightBrace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5288270" y="1456130"/>
            <a:ext cx="330090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000" b="1" dirty="0" smtClean="0">
                <a:solidFill>
                  <a:srgbClr val="FF0000"/>
                </a:solidFill>
              </a:rPr>
              <a:t>Iterations in output pixels</a:t>
            </a:r>
          </a:p>
          <a:p>
            <a:r>
              <a:rPr lang="en-US" altLang="ja-JP" sz="2000" b="1" dirty="0" smtClean="0">
                <a:solidFill>
                  <a:srgbClr val="FF0000"/>
                </a:solidFill>
              </a:rPr>
              <a:t>(Pyramid top points)</a:t>
            </a:r>
            <a:endParaRPr lang="ja-JP" altLang="en-US" sz="2000" dirty="0">
              <a:solidFill>
                <a:srgbClr val="FF0000"/>
              </a:solidFill>
            </a:endParaRPr>
          </a:p>
        </p:txBody>
      </p:sp>
      <p:sp>
        <p:nvSpPr>
          <p:cNvPr id="16" name="正方形/長方形 15"/>
          <p:cNvSpPr/>
          <p:nvPr/>
        </p:nvSpPr>
        <p:spPr>
          <a:xfrm>
            <a:off x="979734" y="3073845"/>
            <a:ext cx="7395553" cy="283147"/>
          </a:xfrm>
          <a:prstGeom prst="rect">
            <a:avLst/>
          </a:prstGeom>
          <a:ln w="28575">
            <a:solidFill>
              <a:srgbClr val="CC0099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kumimoji="1" lang="ja-JP" altLang="en-US" dirty="0"/>
          </a:p>
        </p:txBody>
      </p:sp>
      <p:sp>
        <p:nvSpPr>
          <p:cNvPr id="17" name="正方形/長方形 16"/>
          <p:cNvSpPr/>
          <p:nvPr/>
        </p:nvSpPr>
        <p:spPr>
          <a:xfrm>
            <a:off x="979733" y="3989466"/>
            <a:ext cx="7395553" cy="283147"/>
          </a:xfrm>
          <a:prstGeom prst="rect">
            <a:avLst/>
          </a:prstGeom>
          <a:ln w="28575">
            <a:solidFill>
              <a:srgbClr val="CC0099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kumimoji="1" lang="ja-JP" altLang="en-US" dirty="0"/>
          </a:p>
        </p:txBody>
      </p:sp>
      <p:sp>
        <p:nvSpPr>
          <p:cNvPr id="18" name="正方形/長方形 17"/>
          <p:cNvSpPr/>
          <p:nvPr/>
        </p:nvSpPr>
        <p:spPr>
          <a:xfrm>
            <a:off x="1005277" y="4626624"/>
            <a:ext cx="7395553" cy="283147"/>
          </a:xfrm>
          <a:prstGeom prst="rect">
            <a:avLst/>
          </a:prstGeom>
          <a:ln w="28575">
            <a:solidFill>
              <a:srgbClr val="CC0099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kumimoji="1" lang="ja-JP" altLang="en-US" dirty="0"/>
          </a:p>
        </p:txBody>
      </p:sp>
      <p:sp>
        <p:nvSpPr>
          <p:cNvPr id="19" name="正方形/長方形 18"/>
          <p:cNvSpPr/>
          <p:nvPr/>
        </p:nvSpPr>
        <p:spPr>
          <a:xfrm>
            <a:off x="1043567" y="5594125"/>
            <a:ext cx="7395553" cy="283147"/>
          </a:xfrm>
          <a:prstGeom prst="rect">
            <a:avLst/>
          </a:prstGeom>
          <a:ln w="28575">
            <a:solidFill>
              <a:srgbClr val="CC0099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75291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ja-JP" dirty="0"/>
              <a:t>R</a:t>
            </a:r>
            <a:r>
              <a:rPr kumimoji="1" lang="en-US" altLang="ja-JP" dirty="0" smtClean="0"/>
              <a:t>euse layers </a:t>
            </a:r>
            <a:endParaRPr kumimoji="1" lang="ja-JP" altLang="en-US" dirty="0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pPr/>
              <a:t>34</a:t>
            </a:fld>
            <a:endParaRPr kumimoji="1" lang="ja-JP" altLang="en-US" dirty="0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quarter" idx="1"/>
          </p:nvPr>
        </p:nvSpPr>
        <p:spPr>
          <a:xfrm>
            <a:off x="179512" y="692696"/>
            <a:ext cx="8784976" cy="1224136"/>
          </a:xfrm>
        </p:spPr>
        <p:txBody>
          <a:bodyPr>
            <a:normAutofit/>
          </a:bodyPr>
          <a:lstStyle/>
          <a:p>
            <a:r>
              <a:rPr lang="en-US" altLang="ja-JP" sz="2800" dirty="0" smtClean="0"/>
              <a:t>Data are </a:t>
            </a:r>
            <a:r>
              <a:rPr lang="en-US" altLang="ja-JP" sz="2800" dirty="0" smtClean="0">
                <a:solidFill>
                  <a:srgbClr val="FF0000"/>
                </a:solidFill>
              </a:rPr>
              <a:t>minimally copied</a:t>
            </a:r>
            <a:r>
              <a:rPr lang="en-US" altLang="ja-JP" sz="2800" dirty="0" smtClean="0"/>
              <a:t> between layers</a:t>
            </a:r>
          </a:p>
          <a:p>
            <a:pPr marL="0" indent="0">
              <a:buNone/>
            </a:pPr>
            <a:endParaRPr kumimoji="1" lang="ja-JP" altLang="en-US" sz="2800" dirty="0"/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6" y="1628800"/>
            <a:ext cx="4598640" cy="4248472"/>
          </a:xfrm>
          <a:prstGeom prst="rect">
            <a:avLst/>
          </a:prstGeom>
        </p:spPr>
      </p:pic>
      <p:pic>
        <p:nvPicPr>
          <p:cNvPr id="15" name="図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4174343" y="1808820"/>
            <a:ext cx="4956075" cy="4032448"/>
          </a:xfrm>
          <a:prstGeom prst="rect">
            <a:avLst/>
          </a:prstGeom>
        </p:spPr>
      </p:pic>
      <p:sp>
        <p:nvSpPr>
          <p:cNvPr id="6" name="正方形/長方形 5"/>
          <p:cNvSpPr/>
          <p:nvPr/>
        </p:nvSpPr>
        <p:spPr>
          <a:xfrm>
            <a:off x="7084429" y="1628800"/>
            <a:ext cx="288032" cy="1296144"/>
          </a:xfrm>
          <a:prstGeom prst="rect">
            <a:avLst/>
          </a:prstGeom>
          <a:ln w="38100">
            <a:solidFill>
              <a:srgbClr val="008000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kumimoji="1" lang="ja-JP" altLang="en-US" dirty="0"/>
          </a:p>
        </p:txBody>
      </p:sp>
      <p:sp>
        <p:nvSpPr>
          <p:cNvPr id="17" name="正方形/長方形 16"/>
          <p:cNvSpPr/>
          <p:nvPr/>
        </p:nvSpPr>
        <p:spPr>
          <a:xfrm>
            <a:off x="6853891" y="3825044"/>
            <a:ext cx="288032" cy="756084"/>
          </a:xfrm>
          <a:prstGeom prst="rect">
            <a:avLst/>
          </a:prstGeom>
          <a:ln w="38100">
            <a:solidFill>
              <a:srgbClr val="008000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kumimoji="1" lang="ja-JP" altLang="en-US" dirty="0"/>
          </a:p>
        </p:txBody>
      </p:sp>
      <p:sp>
        <p:nvSpPr>
          <p:cNvPr id="14" name="角丸四角形吹き出し 13"/>
          <p:cNvSpPr/>
          <p:nvPr/>
        </p:nvSpPr>
        <p:spPr>
          <a:xfrm>
            <a:off x="7732501" y="3933056"/>
            <a:ext cx="1224136" cy="1152128"/>
          </a:xfrm>
          <a:prstGeom prst="wedgeRoundRectCallout">
            <a:avLst>
              <a:gd name="adj1" fmla="val -100738"/>
              <a:gd name="adj2" fmla="val -40640"/>
              <a:gd name="adj3" fmla="val 16667"/>
            </a:avLst>
          </a:prstGeom>
          <a:ln w="19050">
            <a:solidFill>
              <a:srgbClr val="008000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kumimoji="1" lang="ja-JP" altLang="en-US" dirty="0"/>
          </a:p>
        </p:txBody>
      </p:sp>
      <p:sp>
        <p:nvSpPr>
          <p:cNvPr id="18" name="正方形/長方形 17"/>
          <p:cNvSpPr/>
          <p:nvPr/>
        </p:nvSpPr>
        <p:spPr>
          <a:xfrm>
            <a:off x="7713468" y="4077072"/>
            <a:ext cx="128753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dirty="0" smtClean="0">
                <a:solidFill>
                  <a:srgbClr val="008000"/>
                </a:solidFill>
              </a:rPr>
              <a:t>Only new </a:t>
            </a:r>
          </a:p>
          <a:p>
            <a:r>
              <a:rPr lang="en-US" altLang="ja-JP" b="1" dirty="0" smtClean="0">
                <a:solidFill>
                  <a:srgbClr val="008000"/>
                </a:solidFill>
              </a:rPr>
              <a:t>data are </a:t>
            </a:r>
          </a:p>
          <a:p>
            <a:r>
              <a:rPr lang="en-US" altLang="ja-JP" b="1" dirty="0" smtClean="0">
                <a:solidFill>
                  <a:srgbClr val="008000"/>
                </a:solidFill>
              </a:rPr>
              <a:t>computed</a:t>
            </a:r>
            <a:endParaRPr lang="ja-JP" altLang="en-US" dirty="0">
              <a:solidFill>
                <a:srgbClr val="008000"/>
              </a:solidFill>
            </a:endParaRPr>
          </a:p>
        </p:txBody>
      </p:sp>
      <p:sp>
        <p:nvSpPr>
          <p:cNvPr id="20" name="角丸四角形吹き出し 19"/>
          <p:cNvSpPr/>
          <p:nvPr/>
        </p:nvSpPr>
        <p:spPr>
          <a:xfrm>
            <a:off x="7840005" y="2276872"/>
            <a:ext cx="1224136" cy="1152128"/>
          </a:xfrm>
          <a:prstGeom prst="wedgeRoundRectCallout">
            <a:avLst>
              <a:gd name="adj1" fmla="val -100738"/>
              <a:gd name="adj2" fmla="val -40640"/>
              <a:gd name="adj3" fmla="val 16667"/>
            </a:avLst>
          </a:prstGeom>
          <a:ln w="19050">
            <a:solidFill>
              <a:srgbClr val="008000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kumimoji="1" lang="ja-JP" altLang="en-US" dirty="0"/>
          </a:p>
        </p:txBody>
      </p:sp>
      <p:sp>
        <p:nvSpPr>
          <p:cNvPr id="21" name="正方形/長方形 20"/>
          <p:cNvSpPr/>
          <p:nvPr/>
        </p:nvSpPr>
        <p:spPr>
          <a:xfrm>
            <a:off x="7820972" y="2420888"/>
            <a:ext cx="128753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dirty="0" smtClean="0">
                <a:solidFill>
                  <a:srgbClr val="008000"/>
                </a:solidFill>
              </a:rPr>
              <a:t>Only new </a:t>
            </a:r>
          </a:p>
          <a:p>
            <a:r>
              <a:rPr lang="en-US" altLang="ja-JP" b="1" dirty="0" smtClean="0">
                <a:solidFill>
                  <a:srgbClr val="008000"/>
                </a:solidFill>
              </a:rPr>
              <a:t>data are </a:t>
            </a:r>
          </a:p>
          <a:p>
            <a:r>
              <a:rPr lang="en-US" altLang="ja-JP" b="1" dirty="0" smtClean="0">
                <a:solidFill>
                  <a:srgbClr val="008000"/>
                </a:solidFill>
              </a:rPr>
              <a:t>copied</a:t>
            </a:r>
            <a:endParaRPr lang="ja-JP" altLang="en-US" dirty="0">
              <a:solidFill>
                <a:srgbClr val="008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2018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ja-JP" dirty="0" smtClean="0"/>
              <a:t>FPGA Evaluation with </a:t>
            </a:r>
            <a:r>
              <a:rPr kumimoji="1" lang="en-US" altLang="ja-JP" dirty="0" err="1" smtClean="0"/>
              <a:t>Vivado</a:t>
            </a:r>
            <a:r>
              <a:rPr kumimoji="1" lang="en-US" altLang="ja-JP" dirty="0" smtClean="0"/>
              <a:t> HLS</a:t>
            </a:r>
            <a:endParaRPr kumimoji="1" lang="ja-JP" altLang="en-US" dirty="0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pPr/>
              <a:t>35</a:t>
            </a:fld>
            <a:endParaRPr kumimoji="1" lang="ja-JP" altLang="en-US" dirty="0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quarter" idx="1"/>
          </p:nvPr>
        </p:nvSpPr>
        <p:spPr>
          <a:xfrm>
            <a:off x="0" y="692696"/>
            <a:ext cx="8964488" cy="5760640"/>
          </a:xfrm>
        </p:spPr>
        <p:txBody>
          <a:bodyPr/>
          <a:lstStyle/>
          <a:p>
            <a:r>
              <a:rPr lang="en-US" altLang="ja-JP" dirty="0" smtClean="0"/>
              <a:t>Compare Fused-layer</a:t>
            </a:r>
            <a:r>
              <a:rPr lang="en-US" altLang="ja-JP" dirty="0"/>
              <a:t> </a:t>
            </a:r>
            <a:r>
              <a:rPr lang="en-US" altLang="ja-JP" dirty="0" smtClean="0"/>
              <a:t>and Previous design for VGG19</a:t>
            </a:r>
          </a:p>
          <a:p>
            <a:pPr lvl="1"/>
            <a:r>
              <a:rPr lang="en-US" altLang="ja-JP" dirty="0" smtClean="0">
                <a:solidFill>
                  <a:srgbClr val="3333FF"/>
                </a:solidFill>
              </a:rPr>
              <a:t>The same number of DSP resources </a:t>
            </a:r>
            <a:r>
              <a:rPr lang="en-US" altLang="ja-JP" dirty="0"/>
              <a:t>between </a:t>
            </a:r>
            <a:r>
              <a:rPr lang="en-US" altLang="ja-JP" dirty="0" smtClean="0"/>
              <a:t>the two</a:t>
            </a:r>
          </a:p>
          <a:p>
            <a:r>
              <a:rPr lang="en-US" altLang="ja-JP" dirty="0" smtClean="0">
                <a:solidFill>
                  <a:srgbClr val="FF0000"/>
                </a:solidFill>
              </a:rPr>
              <a:t>Fused-layer</a:t>
            </a:r>
            <a:r>
              <a:rPr lang="en-US" altLang="ja-JP" dirty="0" smtClean="0"/>
              <a:t> </a:t>
            </a:r>
            <a:r>
              <a:rPr lang="en-US" altLang="ja-JP" dirty="0"/>
              <a:t>f</a:t>
            </a:r>
            <a:r>
              <a:rPr kumimoji="1" lang="en-US" altLang="ja-JP" dirty="0" smtClean="0"/>
              <a:t>used </a:t>
            </a:r>
            <a:r>
              <a:rPr kumimoji="1" lang="en-US" altLang="ja-JP" dirty="0" smtClean="0">
                <a:solidFill>
                  <a:srgbClr val="3333FF"/>
                </a:solidFill>
              </a:rPr>
              <a:t>first 5 CONV </a:t>
            </a:r>
            <a:r>
              <a:rPr kumimoji="1" lang="en-US" altLang="ja-JP" dirty="0" smtClean="0"/>
              <a:t>layers in VGG19</a:t>
            </a:r>
          </a:p>
          <a:p>
            <a:r>
              <a:rPr lang="en-US" altLang="ja-JP" dirty="0" smtClean="0">
                <a:solidFill>
                  <a:srgbClr val="FF0000"/>
                </a:solidFill>
              </a:rPr>
              <a:t>Previous design</a:t>
            </a:r>
            <a:r>
              <a:rPr lang="en-US" altLang="ja-JP" dirty="0" smtClean="0"/>
              <a:t> iteratively execute each layer</a:t>
            </a:r>
          </a:p>
          <a:p>
            <a:pPr lvl="1"/>
            <a:r>
              <a:rPr lang="en-US" altLang="ja-JP" dirty="0" smtClean="0"/>
              <a:t>All data stored in off-chip memory</a:t>
            </a:r>
          </a:p>
          <a:p>
            <a:endParaRPr kumimoji="1" lang="ja-JP" altLang="en-US" dirty="0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3717032"/>
            <a:ext cx="6049890" cy="2022330"/>
          </a:xfrm>
          <a:prstGeom prst="rect">
            <a:avLst/>
          </a:prstGeom>
        </p:spPr>
      </p:pic>
      <p:cxnSp>
        <p:nvCxnSpPr>
          <p:cNvPr id="10" name="直線矢印コネクタ 9"/>
          <p:cNvCxnSpPr/>
          <p:nvPr/>
        </p:nvCxnSpPr>
        <p:spPr>
          <a:xfrm flipH="1">
            <a:off x="6215231" y="4761338"/>
            <a:ext cx="510327" cy="75858"/>
          </a:xfrm>
          <a:prstGeom prst="straightConnector1">
            <a:avLst/>
          </a:prstGeom>
          <a:ln w="76200">
            <a:solidFill>
              <a:srgbClr val="3333FF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正方形/長方形 13"/>
          <p:cNvSpPr/>
          <p:nvPr/>
        </p:nvSpPr>
        <p:spPr>
          <a:xfrm>
            <a:off x="6719883" y="4317593"/>
            <a:ext cx="129554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000" b="1" dirty="0" err="1">
                <a:solidFill>
                  <a:srgbClr val="3333FF"/>
                </a:solidFill>
              </a:rPr>
              <a:t>r</a:t>
            </a:r>
            <a:r>
              <a:rPr lang="en-US" altLang="ja-JP" sz="2000" b="1" dirty="0" err="1" smtClean="0">
                <a:solidFill>
                  <a:srgbClr val="3333FF"/>
                </a:solidFill>
              </a:rPr>
              <a:t>ougly</a:t>
            </a:r>
            <a:endParaRPr lang="en-US" altLang="ja-JP" sz="2000" b="1" dirty="0" smtClean="0">
              <a:solidFill>
                <a:srgbClr val="3333FF"/>
              </a:solidFill>
            </a:endParaRPr>
          </a:p>
          <a:p>
            <a:r>
              <a:rPr lang="en-US" altLang="ja-JP" sz="2000" b="1" dirty="0">
                <a:solidFill>
                  <a:srgbClr val="3333FF"/>
                </a:solidFill>
              </a:rPr>
              <a:t>t</a:t>
            </a:r>
            <a:r>
              <a:rPr lang="en-US" altLang="ja-JP" sz="2000" b="1" dirty="0" smtClean="0">
                <a:solidFill>
                  <a:srgbClr val="3333FF"/>
                </a:solidFill>
              </a:rPr>
              <a:t>he same</a:t>
            </a:r>
            <a:endParaRPr lang="ja-JP" altLang="en-US" sz="2000" dirty="0">
              <a:solidFill>
                <a:srgbClr val="3333FF"/>
              </a:solidFill>
            </a:endParaRPr>
          </a:p>
        </p:txBody>
      </p:sp>
      <p:cxnSp>
        <p:nvCxnSpPr>
          <p:cNvPr id="15" name="直線矢印コネクタ 14"/>
          <p:cNvCxnSpPr/>
          <p:nvPr/>
        </p:nvCxnSpPr>
        <p:spPr>
          <a:xfrm flipH="1">
            <a:off x="6156056" y="4119774"/>
            <a:ext cx="534692" cy="359638"/>
          </a:xfrm>
          <a:prstGeom prst="straightConnector1">
            <a:avLst/>
          </a:prstGeom>
          <a:ln w="76200">
            <a:solidFill>
              <a:srgbClr val="FF000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正方形/長方形 16"/>
          <p:cNvSpPr/>
          <p:nvPr/>
        </p:nvSpPr>
        <p:spPr>
          <a:xfrm>
            <a:off x="6719883" y="3380862"/>
            <a:ext cx="232046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2000" b="1" dirty="0" smtClean="0">
                <a:solidFill>
                  <a:srgbClr val="FF0000"/>
                </a:solidFill>
              </a:rPr>
              <a:t>DRAM bandwidth</a:t>
            </a:r>
          </a:p>
          <a:p>
            <a:r>
              <a:rPr lang="en-US" altLang="ja-JP" sz="2000" b="1" dirty="0" smtClean="0">
                <a:solidFill>
                  <a:srgbClr val="FF0000"/>
                </a:solidFill>
              </a:rPr>
              <a:t>significantly</a:t>
            </a:r>
          </a:p>
          <a:p>
            <a:r>
              <a:rPr lang="en-US" altLang="ja-JP" sz="2000" b="1" dirty="0" smtClean="0">
                <a:solidFill>
                  <a:srgbClr val="FF0000"/>
                </a:solidFill>
              </a:rPr>
              <a:t>reduced</a:t>
            </a:r>
            <a:endParaRPr lang="ja-JP" alt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0762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 dirty="0" smtClean="0"/>
              <a:t>Note on MICRO2015 paper</a:t>
            </a:r>
            <a:endParaRPr kumimoji="1" lang="ja-JP" altLang="en-US" dirty="0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pPr/>
              <a:t>36</a:t>
            </a:fld>
            <a:endParaRPr kumimoji="1" lang="ja-JP" altLang="en-US" dirty="0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kumimoji="1" lang="en-US" altLang="ja-JP" sz="3200" dirty="0" smtClean="0"/>
              <a:t>Pioneering work on fused CNN accelerator</a:t>
            </a:r>
          </a:p>
          <a:p>
            <a:endParaRPr kumimoji="1" lang="en-US" altLang="ja-JP" sz="3200" dirty="0" smtClean="0"/>
          </a:p>
          <a:p>
            <a:r>
              <a:rPr lang="en-US" altLang="ja-JP" sz="3200" dirty="0" smtClean="0">
                <a:solidFill>
                  <a:srgbClr val="3333FF"/>
                </a:solidFill>
              </a:rPr>
              <a:t>Task level pipelining </a:t>
            </a:r>
          </a:p>
          <a:p>
            <a:pPr lvl="1"/>
            <a:r>
              <a:rPr lang="en-US" altLang="ja-JP" sz="2800" dirty="0" smtClean="0">
                <a:solidFill>
                  <a:srgbClr val="3333FF"/>
                </a:solidFill>
              </a:rPr>
              <a:t>Executes </a:t>
            </a:r>
            <a:r>
              <a:rPr lang="en-US" altLang="ja-JP" sz="2800" dirty="0">
                <a:solidFill>
                  <a:srgbClr val="3333FF"/>
                </a:solidFill>
              </a:rPr>
              <a:t>a</a:t>
            </a:r>
            <a:r>
              <a:rPr lang="en-US" altLang="ja-JP" sz="2800" dirty="0" smtClean="0">
                <a:solidFill>
                  <a:srgbClr val="3333FF"/>
                </a:solidFill>
              </a:rPr>
              <a:t> set of sequential loops in parallel</a:t>
            </a:r>
          </a:p>
          <a:p>
            <a:pPr lvl="1"/>
            <a:r>
              <a:rPr lang="en-US" altLang="ja-JP" sz="2800" dirty="0">
                <a:solidFill>
                  <a:srgbClr val="3333FF"/>
                </a:solidFill>
              </a:rPr>
              <a:t>H</a:t>
            </a:r>
            <a:r>
              <a:rPr lang="en-US" altLang="ja-JP" sz="2800" dirty="0" smtClean="0">
                <a:solidFill>
                  <a:srgbClr val="3333FF"/>
                </a:solidFill>
              </a:rPr>
              <a:t>as </a:t>
            </a:r>
            <a:r>
              <a:rPr lang="en-US" altLang="ja-JP" sz="2800" dirty="0">
                <a:solidFill>
                  <a:srgbClr val="3333FF"/>
                </a:solidFill>
              </a:rPr>
              <a:t>similar effects as loop </a:t>
            </a:r>
            <a:r>
              <a:rPr lang="en-US" altLang="ja-JP" sz="2800" dirty="0" smtClean="0">
                <a:solidFill>
                  <a:srgbClr val="3333FF"/>
                </a:solidFill>
              </a:rPr>
              <a:t>fusion</a:t>
            </a:r>
          </a:p>
          <a:p>
            <a:pPr lvl="1"/>
            <a:endParaRPr lang="en-US" altLang="ja-JP" sz="3200" dirty="0" smtClean="0">
              <a:solidFill>
                <a:srgbClr val="FF0000"/>
              </a:solidFill>
            </a:endParaRPr>
          </a:p>
          <a:p>
            <a:r>
              <a:rPr lang="en-US" altLang="ja-JP" sz="3200" dirty="0" smtClean="0">
                <a:solidFill>
                  <a:srgbClr val="FF0000"/>
                </a:solidFill>
              </a:rPr>
              <a:t>Large buffer size (memory overhead)</a:t>
            </a:r>
          </a:p>
          <a:p>
            <a:pPr lvl="1"/>
            <a:r>
              <a:rPr lang="en-US" altLang="ja-JP" sz="2900" dirty="0" smtClean="0">
                <a:solidFill>
                  <a:srgbClr val="FF0000"/>
                </a:solidFill>
              </a:rPr>
              <a:t>Large pyramid base size when many layers fused</a:t>
            </a:r>
          </a:p>
          <a:p>
            <a:pPr lvl="1"/>
            <a:r>
              <a:rPr lang="en-US" altLang="ja-JP" sz="2900" dirty="0" smtClean="0">
                <a:solidFill>
                  <a:srgbClr val="FF0000"/>
                </a:solidFill>
              </a:rPr>
              <a:t>Layers connected with double buffer</a:t>
            </a:r>
          </a:p>
          <a:p>
            <a:endParaRPr lang="en-US" altLang="ja-JP" sz="3100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2106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562744" y="1718320"/>
            <a:ext cx="8113712" cy="1638672"/>
          </a:xfrm>
        </p:spPr>
        <p:txBody>
          <a:bodyPr>
            <a:noAutofit/>
          </a:bodyPr>
          <a:lstStyle/>
          <a:p>
            <a:pPr algn="ctr"/>
            <a:r>
              <a:rPr lang="en-US" altLang="ja-JP" sz="2800" b="1" dirty="0"/>
              <a:t>Exploring Heterogeneous Algorithms for Accelerating </a:t>
            </a:r>
            <a:r>
              <a:rPr lang="en-US" altLang="ja-JP" sz="2800" b="1" dirty="0" smtClean="0"/>
              <a:t>Deep Convolutional </a:t>
            </a:r>
            <a:r>
              <a:rPr lang="en-US" altLang="ja-JP" sz="2800" b="1" dirty="0"/>
              <a:t>Neural Networks on </a:t>
            </a:r>
            <a:r>
              <a:rPr lang="en-US" altLang="ja-JP" sz="2800" b="1" dirty="0" smtClean="0"/>
              <a:t>FPGAs</a:t>
            </a:r>
            <a:r>
              <a:rPr lang="en-US" altLang="ja-JP" sz="2800" dirty="0" smtClean="0"/>
              <a:t>. Xiao </a:t>
            </a:r>
            <a:r>
              <a:rPr lang="en-US" altLang="ja-JP" sz="2800" dirty="0"/>
              <a:t>et al., </a:t>
            </a:r>
            <a:r>
              <a:rPr lang="en-US" altLang="ja-JP" sz="2800" dirty="0" smtClean="0"/>
              <a:t/>
            </a:r>
            <a:br>
              <a:rPr lang="en-US" altLang="ja-JP" sz="2800" dirty="0" smtClean="0"/>
            </a:br>
            <a:r>
              <a:rPr lang="en-US" altLang="ja-JP" sz="2800" dirty="0" smtClean="0"/>
              <a:t>(DAC 2017)</a:t>
            </a:r>
            <a:endParaRPr kumimoji="1" lang="ja-JP" altLang="en-US" sz="28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pPr/>
              <a:t>37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141476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ja-JP" sz="2800" dirty="0" err="1" smtClean="0"/>
              <a:t>Winograd</a:t>
            </a:r>
            <a:r>
              <a:rPr kumimoji="1" lang="en-US" altLang="ja-JP" sz="2800" dirty="0" smtClean="0"/>
              <a:t> algorithm for CONV layer</a:t>
            </a:r>
            <a:endParaRPr kumimoji="1" lang="ja-JP" altLang="en-US" sz="2800" dirty="0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pPr/>
              <a:t>38</a:t>
            </a:fld>
            <a:endParaRPr kumimoji="1" lang="ja-JP" altLang="en-US" dirty="0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quarter" idx="1"/>
          </p:nvPr>
        </p:nvSpPr>
        <p:spPr>
          <a:xfrm>
            <a:off x="107504" y="620688"/>
            <a:ext cx="8784976" cy="5760640"/>
          </a:xfrm>
        </p:spPr>
        <p:txBody>
          <a:bodyPr>
            <a:normAutofit/>
          </a:bodyPr>
          <a:lstStyle/>
          <a:p>
            <a:r>
              <a:rPr kumimoji="1" lang="en-US" altLang="ja-JP" sz="3200" dirty="0" smtClean="0">
                <a:solidFill>
                  <a:srgbClr val="FF0000"/>
                </a:solidFill>
              </a:rPr>
              <a:t>Reduces DSP (multiplier) </a:t>
            </a:r>
            <a:r>
              <a:rPr kumimoji="1" lang="en-US" altLang="ja-JP" sz="3200" dirty="0" smtClean="0"/>
              <a:t>units by ¼</a:t>
            </a:r>
          </a:p>
          <a:p>
            <a:pPr lvl="1"/>
            <a:r>
              <a:rPr lang="en-US" altLang="ja-JP" sz="2800" dirty="0" smtClean="0">
                <a:solidFill>
                  <a:schemeClr val="tx1"/>
                </a:solidFill>
              </a:rPr>
              <a:t>Uses more complex algorithm</a:t>
            </a:r>
            <a:endParaRPr lang="en-US" altLang="ja-JP" sz="3200" dirty="0" smtClean="0">
              <a:solidFill>
                <a:schemeClr val="tx1"/>
              </a:solidFill>
            </a:endParaRPr>
          </a:p>
          <a:p>
            <a:pPr lvl="1"/>
            <a:r>
              <a:rPr lang="en-US" altLang="ja-JP" sz="2800" dirty="0" smtClean="0">
                <a:solidFill>
                  <a:schemeClr val="tx1"/>
                </a:solidFill>
              </a:rPr>
              <a:t>Requires 4x higher bandwidth</a:t>
            </a:r>
            <a:endParaRPr kumimoji="1" lang="en-US" altLang="ja-JP" sz="2800" dirty="0" smtClean="0">
              <a:solidFill>
                <a:schemeClr val="tx1"/>
              </a:solidFill>
            </a:endParaRPr>
          </a:p>
          <a:p>
            <a:r>
              <a:rPr lang="en-US" altLang="ja-JP" sz="3200" dirty="0" smtClean="0">
                <a:solidFill>
                  <a:srgbClr val="FF0000"/>
                </a:solidFill>
              </a:rPr>
              <a:t>Utilize </a:t>
            </a:r>
            <a:r>
              <a:rPr lang="en-US" altLang="ja-JP" sz="3200" dirty="0" err="1" smtClean="0">
                <a:solidFill>
                  <a:srgbClr val="FF0000"/>
                </a:solidFill>
              </a:rPr>
              <a:t>Winograd</a:t>
            </a:r>
            <a:r>
              <a:rPr lang="en-US" altLang="ja-JP" sz="3200" dirty="0" smtClean="0">
                <a:solidFill>
                  <a:srgbClr val="FF0000"/>
                </a:solidFill>
              </a:rPr>
              <a:t> algorithm </a:t>
            </a:r>
            <a:r>
              <a:rPr lang="en-US" altLang="ja-JP" sz="3200" dirty="0" smtClean="0"/>
              <a:t>in fused CNNs</a:t>
            </a:r>
            <a:endParaRPr kumimoji="1" lang="en-US" altLang="ja-JP" sz="3200" dirty="0" smtClean="0"/>
          </a:p>
          <a:p>
            <a:endParaRPr kumimoji="1" lang="ja-JP" altLang="en-US" sz="3200" dirty="0"/>
          </a:p>
        </p:txBody>
      </p:sp>
      <p:sp>
        <p:nvSpPr>
          <p:cNvPr id="5" name="正方形/長方形 4"/>
          <p:cNvSpPr/>
          <p:nvPr/>
        </p:nvSpPr>
        <p:spPr>
          <a:xfrm>
            <a:off x="382614" y="6489340"/>
            <a:ext cx="886990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600" i="1" dirty="0" smtClean="0">
                <a:latin typeface="NimbusRomNo9L-Medi"/>
              </a:rPr>
              <a:t>“Evaluating </a:t>
            </a:r>
            <a:r>
              <a:rPr lang="en-US" altLang="ja-JP" sz="1600" i="1" dirty="0">
                <a:latin typeface="NimbusRomNo9L-Medi"/>
              </a:rPr>
              <a:t>Fast Algorithms for Convolutional Neural Networks on </a:t>
            </a:r>
            <a:r>
              <a:rPr lang="en-US" altLang="ja-JP" sz="1600" i="1" dirty="0" smtClean="0">
                <a:latin typeface="NimbusRomNo9L-Medi"/>
              </a:rPr>
              <a:t>FPGAs,”, FCCM 2017</a:t>
            </a:r>
            <a:endParaRPr lang="ja-JP" altLang="en-US" sz="1600" i="1" dirty="0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556" y="3070111"/>
            <a:ext cx="7848872" cy="3311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719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コンテンツ プレースホルダー 3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kumimoji="1" lang="en-US" altLang="ja-JP" sz="2400" dirty="0" smtClean="0"/>
              <a:t>Commonly observed framework...</a:t>
            </a:r>
            <a:endParaRPr kumimoji="1" lang="ja-JP" altLang="en-US" sz="2400" dirty="0"/>
          </a:p>
        </p:txBody>
      </p:sp>
      <p:pic>
        <p:nvPicPr>
          <p:cNvPr id="11" name="図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025" y="1793534"/>
            <a:ext cx="8659463" cy="3916200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ja-JP" dirty="0" smtClean="0"/>
              <a:t>Framework overview</a:t>
            </a:r>
            <a:endParaRPr kumimoji="1" lang="ja-JP" altLang="en-US" dirty="0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pPr/>
              <a:t>39</a:t>
            </a:fld>
            <a:endParaRPr kumimoji="1" lang="ja-JP" altLang="en-US" dirty="0"/>
          </a:p>
        </p:txBody>
      </p:sp>
      <p:sp>
        <p:nvSpPr>
          <p:cNvPr id="6" name="正方形/長方形 5"/>
          <p:cNvSpPr/>
          <p:nvPr/>
        </p:nvSpPr>
        <p:spPr>
          <a:xfrm>
            <a:off x="6372200" y="3934961"/>
            <a:ext cx="1021626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ja-JP" b="1" dirty="0" err="1" smtClean="0">
                <a:solidFill>
                  <a:srgbClr val="3333FF"/>
                </a:solidFill>
              </a:rPr>
              <a:t>Vivado</a:t>
            </a:r>
            <a:endParaRPr lang="en-US" altLang="ja-JP" b="1" dirty="0" smtClean="0">
              <a:solidFill>
                <a:srgbClr val="3333FF"/>
              </a:solidFill>
            </a:endParaRPr>
          </a:p>
          <a:p>
            <a:pPr algn="ctr"/>
            <a:r>
              <a:rPr lang="en-US" altLang="ja-JP" b="1" dirty="0" smtClean="0">
                <a:solidFill>
                  <a:srgbClr val="3333FF"/>
                </a:solidFill>
              </a:rPr>
              <a:t>HLS</a:t>
            </a:r>
            <a:endParaRPr lang="ja-JP" altLang="en-US" dirty="0">
              <a:solidFill>
                <a:srgbClr val="3333FF"/>
              </a:solidFill>
            </a:endParaRPr>
          </a:p>
        </p:txBody>
      </p:sp>
      <p:sp>
        <p:nvSpPr>
          <p:cNvPr id="9" name="正方形/長方形 8"/>
          <p:cNvSpPr/>
          <p:nvPr/>
        </p:nvSpPr>
        <p:spPr>
          <a:xfrm>
            <a:off x="279136" y="5440142"/>
            <a:ext cx="252027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b="1" dirty="0" smtClean="0">
                <a:solidFill>
                  <a:srgbClr val="3333FF"/>
                </a:solidFill>
              </a:rPr>
              <a:t>#Block RAMs,</a:t>
            </a:r>
          </a:p>
          <a:p>
            <a:r>
              <a:rPr lang="en-US" altLang="ja-JP" b="1" dirty="0" smtClean="0">
                <a:solidFill>
                  <a:srgbClr val="3333FF"/>
                </a:solidFill>
              </a:rPr>
              <a:t>#DSP units</a:t>
            </a:r>
          </a:p>
          <a:p>
            <a:r>
              <a:rPr lang="en-US" altLang="ja-JP" b="1" dirty="0" smtClean="0">
                <a:solidFill>
                  <a:srgbClr val="3333FF"/>
                </a:solidFill>
              </a:rPr>
              <a:t>Off-chip bandwidth,</a:t>
            </a:r>
          </a:p>
        </p:txBody>
      </p:sp>
      <p:sp>
        <p:nvSpPr>
          <p:cNvPr id="10" name="正方形/長方形 9"/>
          <p:cNvSpPr/>
          <p:nvPr/>
        </p:nvSpPr>
        <p:spPr>
          <a:xfrm>
            <a:off x="6668328" y="4738106"/>
            <a:ext cx="2440176" cy="92333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ja-JP" sz="2000" b="1" dirty="0" smtClean="0">
                <a:solidFill>
                  <a:srgbClr val="3333FF"/>
                </a:solidFill>
              </a:rPr>
              <a:t>fusion architecture</a:t>
            </a:r>
          </a:p>
          <a:p>
            <a:pPr algn="ctr"/>
            <a:r>
              <a:rPr lang="en-US" altLang="ja-JP" sz="2000" b="1" dirty="0">
                <a:solidFill>
                  <a:srgbClr val="3333FF"/>
                </a:solidFill>
              </a:rPr>
              <a:t>Line buffer </a:t>
            </a:r>
            <a:r>
              <a:rPr lang="en-US" altLang="ja-JP" sz="2000" b="1" dirty="0" smtClean="0">
                <a:solidFill>
                  <a:srgbClr val="3333FF"/>
                </a:solidFill>
              </a:rPr>
              <a:t>type</a:t>
            </a:r>
          </a:p>
          <a:p>
            <a:pPr algn="ctr"/>
            <a:r>
              <a:rPr lang="en-US" altLang="ja-JP" sz="2000" b="1" dirty="0" smtClean="0">
                <a:solidFill>
                  <a:srgbClr val="3333FF"/>
                </a:solidFill>
              </a:rPr>
              <a:t>Previous type</a:t>
            </a:r>
            <a:endParaRPr lang="ja-JP" altLang="en-US" sz="2000" dirty="0">
              <a:solidFill>
                <a:srgbClr val="3333FF"/>
              </a:solidFill>
            </a:endParaRP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5881" y="982344"/>
            <a:ext cx="2150764" cy="1916091"/>
          </a:xfrm>
          <a:prstGeom prst="rect">
            <a:avLst/>
          </a:prstGeom>
        </p:spPr>
      </p:pic>
      <p:sp>
        <p:nvSpPr>
          <p:cNvPr id="14" name="正方形/長方形 13"/>
          <p:cNvSpPr/>
          <p:nvPr/>
        </p:nvSpPr>
        <p:spPr>
          <a:xfrm>
            <a:off x="5076056" y="1335463"/>
            <a:ext cx="1440160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ja-JP" b="1" dirty="0" smtClean="0">
                <a:solidFill>
                  <a:srgbClr val="3333FF"/>
                </a:solidFill>
              </a:rPr>
              <a:t>Parametrized</a:t>
            </a:r>
            <a:endParaRPr lang="en-US" altLang="ja-JP" dirty="0">
              <a:solidFill>
                <a:srgbClr val="3333FF"/>
              </a:solidFill>
            </a:endParaRPr>
          </a:p>
          <a:p>
            <a:pPr algn="ctr"/>
            <a:r>
              <a:rPr lang="en-US" altLang="ja-JP" b="1" dirty="0" smtClean="0">
                <a:solidFill>
                  <a:srgbClr val="3333FF"/>
                </a:solidFill>
              </a:rPr>
              <a:t>library</a:t>
            </a:r>
          </a:p>
        </p:txBody>
      </p:sp>
      <p:sp>
        <p:nvSpPr>
          <p:cNvPr id="15" name="正方形/長方形 14"/>
          <p:cNvSpPr/>
          <p:nvPr/>
        </p:nvSpPr>
        <p:spPr>
          <a:xfrm>
            <a:off x="2353215" y="3405386"/>
            <a:ext cx="1861945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ja-JP" sz="1600" b="1" dirty="0" smtClean="0">
                <a:solidFill>
                  <a:srgbClr val="3333FF"/>
                </a:solidFill>
              </a:rPr>
              <a:t>Design Space</a:t>
            </a:r>
          </a:p>
          <a:p>
            <a:pPr algn="ctr"/>
            <a:r>
              <a:rPr lang="en-US" altLang="ja-JP" sz="1600" b="1" dirty="0" smtClean="0">
                <a:solidFill>
                  <a:srgbClr val="3333FF"/>
                </a:solidFill>
              </a:rPr>
              <a:t>Exploration</a:t>
            </a:r>
            <a:endParaRPr lang="ja-JP" altLang="en-US" sz="1600" dirty="0">
              <a:solidFill>
                <a:srgbClr val="3333FF"/>
              </a:solidFill>
            </a:endParaRPr>
          </a:p>
        </p:txBody>
      </p:sp>
      <p:sp>
        <p:nvSpPr>
          <p:cNvPr id="16" name="正方形/長方形 15"/>
          <p:cNvSpPr/>
          <p:nvPr/>
        </p:nvSpPr>
        <p:spPr>
          <a:xfrm>
            <a:off x="3851920" y="2882985"/>
            <a:ext cx="1440160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ja-JP" b="1" dirty="0" smtClean="0">
                <a:solidFill>
                  <a:srgbClr val="3333FF"/>
                </a:solidFill>
              </a:rPr>
              <a:t>Design</a:t>
            </a:r>
          </a:p>
          <a:p>
            <a:pPr algn="ctr"/>
            <a:r>
              <a:rPr lang="en-US" altLang="ja-JP" b="1" dirty="0" smtClean="0">
                <a:solidFill>
                  <a:srgbClr val="3333FF"/>
                </a:solidFill>
              </a:rPr>
              <a:t>point</a:t>
            </a:r>
            <a:endParaRPr lang="ja-JP" altLang="en-US" dirty="0">
              <a:solidFill>
                <a:srgbClr val="3333FF"/>
              </a:solidFill>
            </a:endParaRPr>
          </a:p>
        </p:txBody>
      </p:sp>
      <p:cxnSp>
        <p:nvCxnSpPr>
          <p:cNvPr id="18" name="直線コネクタ 17"/>
          <p:cNvCxnSpPr/>
          <p:nvPr/>
        </p:nvCxnSpPr>
        <p:spPr>
          <a:xfrm flipV="1">
            <a:off x="6668328" y="1137706"/>
            <a:ext cx="214685" cy="802683"/>
          </a:xfrm>
          <a:prstGeom prst="line">
            <a:avLst/>
          </a:prstGeom>
          <a:ln w="19050">
            <a:solidFill>
              <a:srgbClr val="3333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コネクタ 18"/>
          <p:cNvCxnSpPr/>
          <p:nvPr/>
        </p:nvCxnSpPr>
        <p:spPr>
          <a:xfrm>
            <a:off x="6682483" y="2698051"/>
            <a:ext cx="200530" cy="106800"/>
          </a:xfrm>
          <a:prstGeom prst="line">
            <a:avLst/>
          </a:prstGeom>
          <a:ln w="19050">
            <a:solidFill>
              <a:srgbClr val="3333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正方形/長方形 22"/>
          <p:cNvSpPr/>
          <p:nvPr/>
        </p:nvSpPr>
        <p:spPr>
          <a:xfrm>
            <a:off x="416174" y="3036873"/>
            <a:ext cx="1861945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ja-JP" b="1" dirty="0" smtClean="0">
                <a:solidFill>
                  <a:srgbClr val="3333FF"/>
                </a:solidFill>
              </a:rPr>
              <a:t>DNN spec.</a:t>
            </a:r>
            <a:endParaRPr lang="ja-JP" altLang="en-US" dirty="0">
              <a:solidFill>
                <a:srgbClr val="3333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0504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ja-JP" dirty="0" smtClean="0"/>
              <a:t>Outline</a:t>
            </a:r>
            <a:endParaRPr kumimoji="1" lang="ja-JP" altLang="en-US" dirty="0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pPr/>
              <a:t>4</a:t>
            </a:fld>
            <a:endParaRPr kumimoji="1" lang="ja-JP" altLang="en-US" dirty="0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quarter" idx="1"/>
          </p:nvPr>
        </p:nvSpPr>
        <p:spPr>
          <a:xfrm>
            <a:off x="179512" y="692696"/>
            <a:ext cx="8928992" cy="5760640"/>
          </a:xfrm>
        </p:spPr>
        <p:txBody>
          <a:bodyPr/>
          <a:lstStyle/>
          <a:p>
            <a:r>
              <a:rPr lang="en-US" altLang="ja-JP" dirty="0"/>
              <a:t>Brief introduction </a:t>
            </a:r>
            <a:r>
              <a:rPr lang="en-US" altLang="ja-JP" dirty="0" smtClean="0"/>
              <a:t>on CNN</a:t>
            </a:r>
          </a:p>
          <a:p>
            <a:endParaRPr lang="en-US" altLang="ja-JP" dirty="0" smtClean="0"/>
          </a:p>
          <a:p>
            <a:r>
              <a:rPr lang="en-US" altLang="ja-JP" dirty="0" smtClean="0"/>
              <a:t>Most relevant r</a:t>
            </a:r>
            <a:r>
              <a:rPr kumimoji="1" lang="en-US" altLang="ja-JP" dirty="0" smtClean="0"/>
              <a:t>elated work</a:t>
            </a:r>
          </a:p>
          <a:p>
            <a:pPr lvl="2"/>
            <a:r>
              <a:rPr lang="en-US" altLang="ja-JP" dirty="0"/>
              <a:t>Optimizing FPGA-based Accelerator Design for Deep </a:t>
            </a:r>
            <a:r>
              <a:rPr lang="en-US" altLang="ja-JP" dirty="0" smtClean="0"/>
              <a:t>Conv. </a:t>
            </a:r>
            <a:r>
              <a:rPr lang="en-US" altLang="ja-JP" dirty="0"/>
              <a:t>Neural </a:t>
            </a:r>
            <a:r>
              <a:rPr lang="en-US" altLang="ja-JP" dirty="0" smtClean="0"/>
              <a:t>Networks, C</a:t>
            </a:r>
            <a:r>
              <a:rPr lang="en-US" altLang="ja-JP" dirty="0"/>
              <a:t>. Zhang et al., (FPGA 2015</a:t>
            </a:r>
            <a:r>
              <a:rPr lang="en-US" altLang="ja-JP" dirty="0" smtClean="0"/>
              <a:t>)</a:t>
            </a:r>
          </a:p>
          <a:p>
            <a:pPr lvl="2"/>
            <a:r>
              <a:rPr lang="en-US" altLang="ja-JP" dirty="0"/>
              <a:t>Fused-Layer CNN </a:t>
            </a:r>
            <a:r>
              <a:rPr lang="en-US" altLang="ja-JP" dirty="0" smtClean="0"/>
              <a:t>Accelerator, M</a:t>
            </a:r>
            <a:r>
              <a:rPr lang="en-US" altLang="ja-JP" dirty="0"/>
              <a:t>. </a:t>
            </a:r>
            <a:r>
              <a:rPr lang="en-US" altLang="ja-JP" dirty="0" err="1"/>
              <a:t>Alwani</a:t>
            </a:r>
            <a:r>
              <a:rPr lang="en-US" altLang="ja-JP" dirty="0"/>
              <a:t> et al., (MICRO 2015</a:t>
            </a:r>
            <a:r>
              <a:rPr lang="en-US" altLang="ja-JP" dirty="0" smtClean="0"/>
              <a:t>)</a:t>
            </a:r>
          </a:p>
          <a:p>
            <a:pPr lvl="2"/>
            <a:r>
              <a:rPr lang="en-US" altLang="ja-JP" dirty="0"/>
              <a:t>Exploring </a:t>
            </a:r>
            <a:r>
              <a:rPr lang="en-US" altLang="ja-JP" dirty="0" smtClean="0"/>
              <a:t>Hetero. </a:t>
            </a:r>
            <a:r>
              <a:rPr lang="en-US" altLang="ja-JP" dirty="0"/>
              <a:t>Algorithms for Accelerating Deep </a:t>
            </a:r>
            <a:r>
              <a:rPr lang="en-US" altLang="ja-JP" dirty="0" smtClean="0"/>
              <a:t>Conv. </a:t>
            </a:r>
            <a:r>
              <a:rPr lang="en-US" altLang="ja-JP" dirty="0"/>
              <a:t>Neural Networks on FPGAs. </a:t>
            </a:r>
            <a:r>
              <a:rPr lang="en-US" altLang="ja-JP" dirty="0" smtClean="0"/>
              <a:t>Xiao </a:t>
            </a:r>
            <a:r>
              <a:rPr lang="en-US" altLang="ja-JP" dirty="0"/>
              <a:t>et al</a:t>
            </a:r>
            <a:r>
              <a:rPr lang="en-US" altLang="ja-JP" dirty="0" smtClean="0"/>
              <a:t>.,(</a:t>
            </a:r>
            <a:r>
              <a:rPr lang="en-US" altLang="ja-JP" dirty="0"/>
              <a:t>DAC 2017</a:t>
            </a:r>
            <a:r>
              <a:rPr lang="en-US" altLang="ja-JP" dirty="0" smtClean="0"/>
              <a:t>)</a:t>
            </a:r>
          </a:p>
          <a:p>
            <a:pPr lvl="1"/>
            <a:endParaRPr lang="en-US" altLang="ja-JP" dirty="0" smtClean="0"/>
          </a:p>
          <a:p>
            <a:r>
              <a:rPr lang="en-US" altLang="ja-JP" dirty="0"/>
              <a:t>Ongoing work on DNN accelerator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47693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 dirty="0" smtClean="0"/>
              <a:t>Proposed Design Space Exploration</a:t>
            </a:r>
            <a:endParaRPr kumimoji="1" lang="ja-JP" altLang="en-US" dirty="0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pPr/>
              <a:t>40</a:t>
            </a:fld>
            <a:endParaRPr kumimoji="1" lang="ja-JP" altLang="en-US" dirty="0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quarter" idx="1"/>
          </p:nvPr>
        </p:nvSpPr>
        <p:spPr>
          <a:xfrm>
            <a:off x="0" y="737816"/>
            <a:ext cx="9144000" cy="5616624"/>
          </a:xfrm>
        </p:spPr>
        <p:txBody>
          <a:bodyPr>
            <a:normAutofit/>
          </a:bodyPr>
          <a:lstStyle/>
          <a:p>
            <a:r>
              <a:rPr lang="en-US" altLang="ja-JP" sz="2800" dirty="0" smtClean="0"/>
              <a:t>Objective</a:t>
            </a:r>
          </a:p>
          <a:p>
            <a:pPr lvl="1"/>
            <a:r>
              <a:rPr lang="en-US" altLang="ja-JP" sz="2500" dirty="0" smtClean="0">
                <a:solidFill>
                  <a:srgbClr val="3333FF"/>
                </a:solidFill>
              </a:rPr>
              <a:t>Minimize latency </a:t>
            </a:r>
            <a:r>
              <a:rPr lang="en-US" altLang="ja-JP" sz="2500" dirty="0" smtClean="0"/>
              <a:t>of total execution</a:t>
            </a:r>
          </a:p>
          <a:p>
            <a:pPr lvl="1"/>
            <a:r>
              <a:rPr lang="en-US" altLang="ja-JP" sz="2500" dirty="0" smtClean="0"/>
              <a:t>Under </a:t>
            </a:r>
            <a:r>
              <a:rPr lang="en-US" altLang="ja-JP" sz="2500" dirty="0" smtClean="0">
                <a:solidFill>
                  <a:srgbClr val="3333FF"/>
                </a:solidFill>
              </a:rPr>
              <a:t>Resource R and data-transfer T</a:t>
            </a:r>
            <a:r>
              <a:rPr lang="ja-JP" altLang="en-US" sz="2500" dirty="0">
                <a:solidFill>
                  <a:srgbClr val="3333FF"/>
                </a:solidFill>
              </a:rPr>
              <a:t> </a:t>
            </a:r>
            <a:r>
              <a:rPr lang="en-US" altLang="ja-JP" sz="2500" dirty="0" smtClean="0"/>
              <a:t>constraints</a:t>
            </a:r>
            <a:endParaRPr lang="en-US" altLang="ja-JP" sz="2500" dirty="0" smtClean="0">
              <a:solidFill>
                <a:srgbClr val="3333FF"/>
              </a:solidFill>
            </a:endParaRPr>
          </a:p>
          <a:p>
            <a:r>
              <a:rPr lang="en-US" altLang="ja-JP" sz="2800" dirty="0" smtClean="0"/>
              <a:t>For each layer, determine</a:t>
            </a:r>
          </a:p>
          <a:p>
            <a:pPr lvl="1"/>
            <a:r>
              <a:rPr lang="en-US" altLang="ja-JP" sz="2400" dirty="0" smtClean="0">
                <a:solidFill>
                  <a:srgbClr val="FF0000"/>
                </a:solidFill>
              </a:rPr>
              <a:t>Fusion group </a:t>
            </a:r>
            <a:r>
              <a:rPr lang="en-US" altLang="ja-JP" sz="2400" dirty="0" smtClean="0"/>
              <a:t>(layers in the same group are fused)</a:t>
            </a:r>
          </a:p>
          <a:p>
            <a:pPr lvl="2"/>
            <a:r>
              <a:rPr lang="en-US" altLang="ja-JP" dirty="0" smtClean="0"/>
              <a:t>reduce I/O bandwidth but increase on-chip RAM size</a:t>
            </a:r>
          </a:p>
          <a:p>
            <a:pPr lvl="2"/>
            <a:r>
              <a:rPr lang="en-US" altLang="ja-JP" dirty="0" smtClean="0"/>
              <a:t>Different groups execute </a:t>
            </a:r>
            <a:r>
              <a:rPr lang="en-US" altLang="ja-JP" dirty="0"/>
              <a:t>exclusively </a:t>
            </a:r>
            <a:r>
              <a:rPr lang="en-US" altLang="ja-JP" dirty="0" smtClean="0"/>
              <a:t>and share resources</a:t>
            </a:r>
          </a:p>
          <a:p>
            <a:pPr lvl="1"/>
            <a:r>
              <a:rPr lang="en-US" altLang="ja-JP" sz="2400" dirty="0" smtClean="0">
                <a:solidFill>
                  <a:srgbClr val="FF0000"/>
                </a:solidFill>
              </a:rPr>
              <a:t>CONV algorithm</a:t>
            </a:r>
            <a:r>
              <a:rPr lang="en-US" altLang="ja-JP" sz="2400" dirty="0" smtClean="0"/>
              <a:t> type: </a:t>
            </a:r>
            <a:r>
              <a:rPr lang="en-US" altLang="ja-JP" dirty="0" smtClean="0"/>
              <a:t>Conventional or </a:t>
            </a:r>
            <a:r>
              <a:rPr lang="en-US" altLang="ja-JP" dirty="0" err="1" smtClean="0"/>
              <a:t>Winograd</a:t>
            </a:r>
            <a:endParaRPr lang="en-US" altLang="ja-JP" dirty="0" smtClean="0"/>
          </a:p>
          <a:p>
            <a:pPr lvl="1"/>
            <a:r>
              <a:rPr lang="en-US" altLang="ja-JP" dirty="0" smtClean="0">
                <a:solidFill>
                  <a:srgbClr val="FF0000"/>
                </a:solidFill>
              </a:rPr>
              <a:t>Parallelism</a:t>
            </a:r>
          </a:p>
          <a:p>
            <a:pPr lvl="2"/>
            <a:r>
              <a:rPr lang="en-US" altLang="ja-JP" dirty="0" smtClean="0"/>
              <a:t>Loop unroll factor, or # of data-path lanes</a:t>
            </a:r>
          </a:p>
          <a:p>
            <a:r>
              <a:rPr lang="en-US" altLang="ja-JP" dirty="0" smtClean="0"/>
              <a:t>Solved by dynamic programming and branch-and-bound</a:t>
            </a:r>
          </a:p>
          <a:p>
            <a:pPr lvl="1"/>
            <a:endParaRPr lang="en-US" altLang="ja-JP" dirty="0" smtClean="0"/>
          </a:p>
          <a:p>
            <a:pPr lvl="1"/>
            <a:endParaRPr lang="en-US" altLang="ja-JP" sz="2400" dirty="0"/>
          </a:p>
          <a:p>
            <a:endParaRPr lang="en-US" altLang="ja-JP" sz="2800" dirty="0" smtClean="0"/>
          </a:p>
        </p:txBody>
      </p:sp>
    </p:spTree>
    <p:extLst>
      <p:ext uri="{BB962C8B-B14F-4D97-AF65-F5344CB8AC3E}">
        <p14:creationId xmlns:p14="http://schemas.microsoft.com/office/powerpoint/2010/main" val="438439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 dirty="0" smtClean="0"/>
              <a:t>C code generation for HLS with templates</a:t>
            </a:r>
            <a:endParaRPr kumimoji="1" lang="ja-JP" altLang="en-US" dirty="0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pPr/>
              <a:t>41</a:t>
            </a:fld>
            <a:endParaRPr kumimoji="1" lang="ja-JP" altLang="en-US" dirty="0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quarter" idx="1"/>
          </p:nvPr>
        </p:nvSpPr>
        <p:spPr>
          <a:xfrm>
            <a:off x="151284" y="737816"/>
            <a:ext cx="8784976" cy="5616624"/>
          </a:xfrm>
        </p:spPr>
        <p:txBody>
          <a:bodyPr>
            <a:normAutofit/>
          </a:bodyPr>
          <a:lstStyle/>
          <a:p>
            <a:r>
              <a:rPr lang="en-US" altLang="ja-JP" sz="2400" dirty="0" smtClean="0"/>
              <a:t>After design space exploration, </a:t>
            </a:r>
            <a:r>
              <a:rPr lang="en-US" altLang="ja-JP" sz="2400" dirty="0" smtClean="0">
                <a:solidFill>
                  <a:srgbClr val="FF0000"/>
                </a:solidFill>
              </a:rPr>
              <a:t>optimal C code for HLS</a:t>
            </a:r>
            <a:r>
              <a:rPr lang="en-US" altLang="ja-JP" sz="2400" dirty="0" smtClean="0"/>
              <a:t> is generated with </a:t>
            </a:r>
            <a:r>
              <a:rPr lang="en-US" altLang="ja-JP" sz="2400" dirty="0" smtClean="0">
                <a:solidFill>
                  <a:srgbClr val="FF0000"/>
                </a:solidFill>
              </a:rPr>
              <a:t>appropriate parameter setting</a:t>
            </a: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298" y="2492896"/>
            <a:ext cx="9055804" cy="3024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524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" y="44624"/>
            <a:ext cx="9088468" cy="576064"/>
          </a:xfrm>
        </p:spPr>
        <p:txBody>
          <a:bodyPr>
            <a:normAutofit fontScale="90000"/>
          </a:bodyPr>
          <a:lstStyle/>
          <a:p>
            <a:r>
              <a:rPr lang="en-US" altLang="ja-JP" dirty="0" smtClean="0"/>
              <a:t>Another</a:t>
            </a:r>
            <a:r>
              <a:rPr kumimoji="1" lang="en-US" altLang="ja-JP" dirty="0" smtClean="0"/>
              <a:t> idea: Use </a:t>
            </a:r>
            <a:r>
              <a:rPr kumimoji="1" lang="en-US" altLang="ja-JP" dirty="0" smtClean="0">
                <a:solidFill>
                  <a:srgbClr val="FF0000"/>
                </a:solidFill>
              </a:rPr>
              <a:t>line buffer</a:t>
            </a:r>
            <a:r>
              <a:rPr kumimoji="1" lang="en-US" altLang="ja-JP" dirty="0" smtClean="0"/>
              <a:t> in </a:t>
            </a:r>
            <a:r>
              <a:rPr kumimoji="1" lang="en-US" altLang="ja-JP" dirty="0" smtClean="0">
                <a:solidFill>
                  <a:srgbClr val="FF0000"/>
                </a:solidFill>
              </a:rPr>
              <a:t>Pyramid</a:t>
            </a:r>
            <a:endParaRPr kumimoji="1" lang="ja-JP" altLang="en-US" dirty="0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pPr/>
              <a:t>42</a:t>
            </a:fld>
            <a:endParaRPr kumimoji="1" lang="ja-JP" altLang="en-US" dirty="0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quarter" idx="1"/>
          </p:nvPr>
        </p:nvSpPr>
        <p:spPr>
          <a:xfrm>
            <a:off x="0" y="640904"/>
            <a:ext cx="8964488" cy="1041366"/>
          </a:xfrm>
        </p:spPr>
        <p:txBody>
          <a:bodyPr>
            <a:normAutofit fontScale="85000" lnSpcReduction="10000"/>
          </a:bodyPr>
          <a:lstStyle/>
          <a:p>
            <a:r>
              <a:rPr kumimoji="1" lang="en-US" altLang="ja-JP" sz="2400" dirty="0" smtClean="0"/>
              <a:t>Use </a:t>
            </a:r>
            <a:r>
              <a:rPr kumimoji="1" lang="en-US" altLang="ja-JP" sz="2400" dirty="0" smtClean="0">
                <a:solidFill>
                  <a:srgbClr val="FF0000"/>
                </a:solidFill>
              </a:rPr>
              <a:t>Pyramid</a:t>
            </a:r>
            <a:r>
              <a:rPr kumimoji="1" lang="en-US" altLang="ja-JP" sz="2400" dirty="0" smtClean="0"/>
              <a:t> in MICRO2015 but without buffer management</a:t>
            </a:r>
          </a:p>
          <a:p>
            <a:pPr lvl="1"/>
            <a:r>
              <a:rPr lang="en-US" altLang="ja-JP" sz="2100" dirty="0" smtClean="0">
                <a:solidFill>
                  <a:srgbClr val="FF0000"/>
                </a:solidFill>
              </a:rPr>
              <a:t>Computation reuse between pyramid not described </a:t>
            </a:r>
            <a:r>
              <a:rPr lang="en-US" altLang="ja-JP" sz="2100" dirty="0" smtClean="0"/>
              <a:t>(causes a lot of overhead)</a:t>
            </a:r>
            <a:endParaRPr kumimoji="1" lang="en-US" altLang="ja-JP" sz="2100" dirty="0" smtClean="0"/>
          </a:p>
          <a:p>
            <a:r>
              <a:rPr kumimoji="1" lang="en-US" altLang="ja-JP" sz="2400" dirty="0" smtClean="0"/>
              <a:t>Within Pyramid, line buffers are used (How to do that is unclear)</a:t>
            </a:r>
            <a:endParaRPr kumimoji="1" lang="ja-JP" altLang="en-US" sz="2100" dirty="0"/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1734062"/>
            <a:ext cx="8747733" cy="4752528"/>
          </a:xfrm>
          <a:prstGeom prst="rect">
            <a:avLst/>
          </a:prstGeom>
        </p:spPr>
      </p:pic>
      <p:sp>
        <p:nvSpPr>
          <p:cNvPr id="10" name="テキスト ボックス 9"/>
          <p:cNvSpPr txBox="1"/>
          <p:nvPr/>
        </p:nvSpPr>
        <p:spPr>
          <a:xfrm>
            <a:off x="7940398" y="5720767"/>
            <a:ext cx="11480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400" b="1" dirty="0" smtClean="0">
                <a:solidFill>
                  <a:srgbClr val="3333FF"/>
                </a:solidFill>
              </a:rPr>
              <a:t>(ex. conv1)</a:t>
            </a: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4602220" y="4618017"/>
            <a:ext cx="8947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200" b="1" dirty="0">
                <a:solidFill>
                  <a:srgbClr val="3333FF"/>
                </a:solidFill>
              </a:rPr>
              <a:t>c</a:t>
            </a:r>
            <a:r>
              <a:rPr lang="en-US" altLang="ja-JP" sz="1200" b="1" dirty="0" smtClean="0">
                <a:solidFill>
                  <a:srgbClr val="3333FF"/>
                </a:solidFill>
              </a:rPr>
              <a:t>hannel x</a:t>
            </a:r>
          </a:p>
        </p:txBody>
      </p:sp>
      <p:sp>
        <p:nvSpPr>
          <p:cNvPr id="13" name="右中かっこ 12"/>
          <p:cNvSpPr/>
          <p:nvPr/>
        </p:nvSpPr>
        <p:spPr>
          <a:xfrm rot="5400000">
            <a:off x="846444" y="5049182"/>
            <a:ext cx="216025" cy="576064"/>
          </a:xfrm>
          <a:prstGeom prst="rightBrace">
            <a:avLst/>
          </a:prstGeom>
          <a:ln w="19050">
            <a:solidFill>
              <a:srgbClr val="3333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右中かっこ 13"/>
          <p:cNvSpPr/>
          <p:nvPr/>
        </p:nvSpPr>
        <p:spPr>
          <a:xfrm rot="5400000">
            <a:off x="6733734" y="4407187"/>
            <a:ext cx="413526" cy="3471917"/>
          </a:xfrm>
          <a:prstGeom prst="rightBrace">
            <a:avLst/>
          </a:prstGeom>
          <a:ln w="19050">
            <a:solidFill>
              <a:srgbClr val="3333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フリーフォーム 14"/>
          <p:cNvSpPr/>
          <p:nvPr/>
        </p:nvSpPr>
        <p:spPr>
          <a:xfrm>
            <a:off x="932688" y="5486401"/>
            <a:ext cx="6015576" cy="1182959"/>
          </a:xfrm>
          <a:custGeom>
            <a:avLst/>
            <a:gdLst>
              <a:gd name="connsiteX0" fmla="*/ 6089904 w 6089904"/>
              <a:gd name="connsiteY0" fmla="*/ 841248 h 1245459"/>
              <a:gd name="connsiteX1" fmla="*/ 5175504 w 6089904"/>
              <a:gd name="connsiteY1" fmla="*/ 1216152 h 1245459"/>
              <a:gd name="connsiteX2" fmla="*/ 2496312 w 6089904"/>
              <a:gd name="connsiteY2" fmla="*/ 1179576 h 1245459"/>
              <a:gd name="connsiteX3" fmla="*/ 539496 w 6089904"/>
              <a:gd name="connsiteY3" fmla="*/ 850392 h 1245459"/>
              <a:gd name="connsiteX4" fmla="*/ 0 w 6089904"/>
              <a:gd name="connsiteY4" fmla="*/ 0 h 12454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89904" h="1245459">
                <a:moveTo>
                  <a:pt x="6089904" y="841248"/>
                </a:moveTo>
                <a:cubicBezTo>
                  <a:pt x="5932170" y="1000506"/>
                  <a:pt x="5774436" y="1159764"/>
                  <a:pt x="5175504" y="1216152"/>
                </a:cubicBezTo>
                <a:cubicBezTo>
                  <a:pt x="4576572" y="1272540"/>
                  <a:pt x="3268980" y="1240536"/>
                  <a:pt x="2496312" y="1179576"/>
                </a:cubicBezTo>
                <a:cubicBezTo>
                  <a:pt x="1723644" y="1118616"/>
                  <a:pt x="955548" y="1046988"/>
                  <a:pt x="539496" y="850392"/>
                </a:cubicBezTo>
                <a:cubicBezTo>
                  <a:pt x="123444" y="653796"/>
                  <a:pt x="61722" y="326898"/>
                  <a:pt x="0" y="0"/>
                </a:cubicBezTo>
              </a:path>
            </a:pathLst>
          </a:custGeom>
          <a:noFill/>
          <a:ln w="50800">
            <a:solidFill>
              <a:srgbClr val="3333FF"/>
            </a:solidFill>
            <a:tailEnd type="triangle" w="med" len="med"/>
          </a:ln>
        </p:spPr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179512" y="3561063"/>
            <a:ext cx="4176463" cy="799140"/>
          </a:xfrm>
          <a:prstGeom prst="rect">
            <a:avLst/>
          </a:prstGeom>
          <a:solidFill>
            <a:srgbClr val="FF0000"/>
          </a:solidFill>
          <a:ln w="28575">
            <a:solidFill>
              <a:srgbClr val="FF0000"/>
            </a:solidFill>
          </a:ln>
        </p:spPr>
        <p:txBody>
          <a:bodyPr wrap="square" rtlCol="0" anchor="ctr">
            <a:noAutofit/>
          </a:bodyPr>
          <a:lstStyle/>
          <a:p>
            <a:r>
              <a:rPr lang="en-US" altLang="ja-JP" sz="2400" dirty="0" smtClean="0">
                <a:solidFill>
                  <a:schemeClr val="bg1"/>
                </a:solidFill>
              </a:rPr>
              <a:t>We can reduce input/output buffers with streaming!</a:t>
            </a:r>
            <a:endParaRPr kumimoji="1" lang="ja-JP" alt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5589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ja-JP" sz="2800" dirty="0" smtClean="0"/>
              <a:t>Result for VGG19 (F</a:t>
            </a:r>
            <a:r>
              <a:rPr lang="en-US" altLang="ja-JP" sz="2800" dirty="0" smtClean="0"/>
              <a:t>irst 7 layers)</a:t>
            </a:r>
            <a:endParaRPr kumimoji="1" lang="ja-JP" altLang="en-US" sz="2800" dirty="0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pPr/>
              <a:t>43</a:t>
            </a:fld>
            <a:endParaRPr kumimoji="1" lang="ja-JP" altLang="en-US" dirty="0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quarter" idx="1"/>
          </p:nvPr>
        </p:nvSpPr>
        <p:spPr>
          <a:xfrm>
            <a:off x="5364088" y="852796"/>
            <a:ext cx="3672408" cy="5600539"/>
          </a:xfrm>
        </p:spPr>
        <p:txBody>
          <a:bodyPr>
            <a:noAutofit/>
          </a:bodyPr>
          <a:lstStyle/>
          <a:p>
            <a:r>
              <a:rPr lang="en-US" altLang="ja-JP" sz="2800" dirty="0" smtClean="0"/>
              <a:t>Used </a:t>
            </a:r>
            <a:r>
              <a:rPr lang="en-US" altLang="ja-JP" sz="2800" dirty="0" err="1"/>
              <a:t>Vivado</a:t>
            </a:r>
            <a:r>
              <a:rPr lang="en-US" altLang="ja-JP" sz="2800" dirty="0"/>
              <a:t> </a:t>
            </a:r>
            <a:r>
              <a:rPr lang="en-US" altLang="ja-JP" sz="2800" dirty="0" smtClean="0"/>
              <a:t>HLS</a:t>
            </a:r>
          </a:p>
          <a:p>
            <a:r>
              <a:rPr kumimoji="1" lang="en-US" altLang="ja-JP" sz="2800" dirty="0" smtClean="0"/>
              <a:t>Transfer constraint</a:t>
            </a:r>
          </a:p>
          <a:p>
            <a:pPr lvl="1"/>
            <a:r>
              <a:rPr kumimoji="1" lang="en-US" altLang="ja-JP" sz="2400" dirty="0" smtClean="0"/>
              <a:t>2MB</a:t>
            </a:r>
          </a:p>
          <a:p>
            <a:pPr lvl="2"/>
            <a:r>
              <a:rPr lang="en-US" altLang="ja-JP" sz="2400" dirty="0" smtClean="0">
                <a:solidFill>
                  <a:srgbClr val="FF0000"/>
                </a:solidFill>
              </a:rPr>
              <a:t>All layers fused</a:t>
            </a:r>
          </a:p>
          <a:p>
            <a:pPr lvl="1"/>
            <a:r>
              <a:rPr kumimoji="1" lang="en-US" altLang="ja-JP" sz="2400" dirty="0" smtClean="0"/>
              <a:t>34MB</a:t>
            </a:r>
          </a:p>
          <a:p>
            <a:pPr lvl="2"/>
            <a:r>
              <a:rPr lang="en-US" altLang="ja-JP" sz="2400" dirty="0" smtClean="0"/>
              <a:t>All data can be stored in off-chip</a:t>
            </a:r>
          </a:p>
          <a:p>
            <a:pPr lvl="2"/>
            <a:r>
              <a:rPr lang="en-US" altLang="ja-JP" sz="2400" dirty="0" smtClean="0">
                <a:solidFill>
                  <a:srgbClr val="FF0000"/>
                </a:solidFill>
              </a:rPr>
              <a:t>More chance to use </a:t>
            </a:r>
            <a:r>
              <a:rPr lang="en-US" altLang="ja-JP" sz="2400" dirty="0" err="1" smtClean="0">
                <a:solidFill>
                  <a:srgbClr val="FF0000"/>
                </a:solidFill>
              </a:rPr>
              <a:t>Winograd</a:t>
            </a:r>
            <a:endParaRPr lang="en-US" altLang="ja-JP" sz="2400" dirty="0" smtClean="0">
              <a:solidFill>
                <a:srgbClr val="FF0000"/>
              </a:solidFill>
            </a:endParaRPr>
          </a:p>
          <a:p>
            <a:r>
              <a:rPr lang="en-US" altLang="ja-JP" sz="2800" dirty="0" smtClean="0"/>
              <a:t>With </a:t>
            </a:r>
            <a:r>
              <a:rPr lang="en-US" altLang="ja-JP" sz="2800" dirty="0" err="1" smtClean="0">
                <a:solidFill>
                  <a:srgbClr val="FF0000"/>
                </a:solidFill>
              </a:rPr>
              <a:t>Winograd</a:t>
            </a:r>
            <a:r>
              <a:rPr lang="en-US" altLang="ja-JP" sz="2800" dirty="0" smtClean="0"/>
              <a:t>, higher performance achieved</a:t>
            </a:r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2" y="852797"/>
            <a:ext cx="5356736" cy="3044462"/>
          </a:xfrm>
          <a:prstGeom prst="rect">
            <a:avLst/>
          </a:prstGeom>
        </p:spPr>
      </p:pic>
      <p:sp>
        <p:nvSpPr>
          <p:cNvPr id="6" name="テキスト ボックス 5"/>
          <p:cNvSpPr txBox="1"/>
          <p:nvPr/>
        </p:nvSpPr>
        <p:spPr>
          <a:xfrm>
            <a:off x="5645951" y="6519844"/>
            <a:ext cx="33185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400" b="1" dirty="0" smtClean="0"/>
              <a:t>Previous work [1]: MICRO2015 paper</a:t>
            </a: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512" y="4083544"/>
            <a:ext cx="5184576" cy="2032983"/>
          </a:xfrm>
          <a:prstGeom prst="rect">
            <a:avLst/>
          </a:prstGeom>
        </p:spPr>
      </p:pic>
      <p:sp>
        <p:nvSpPr>
          <p:cNvPr id="8" name="楕円 7"/>
          <p:cNvSpPr/>
          <p:nvPr/>
        </p:nvSpPr>
        <p:spPr>
          <a:xfrm>
            <a:off x="738072" y="659442"/>
            <a:ext cx="593568" cy="1584176"/>
          </a:xfrm>
          <a:prstGeom prst="ellipse">
            <a:avLst/>
          </a:prstGeom>
          <a:ln w="28575">
            <a:solidFill>
              <a:srgbClr val="CC0099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kumimoji="1" lang="ja-JP" altLang="en-US" dirty="0"/>
          </a:p>
        </p:txBody>
      </p:sp>
      <p:sp>
        <p:nvSpPr>
          <p:cNvPr id="10" name="フリーフォーム 9"/>
          <p:cNvSpPr/>
          <p:nvPr/>
        </p:nvSpPr>
        <p:spPr>
          <a:xfrm>
            <a:off x="395024" y="2243618"/>
            <a:ext cx="648583" cy="1839927"/>
          </a:xfrm>
          <a:custGeom>
            <a:avLst/>
            <a:gdLst>
              <a:gd name="connsiteX0" fmla="*/ 597434 w 597434"/>
              <a:gd name="connsiteY0" fmla="*/ 0 h 1561171"/>
              <a:gd name="connsiteX1" fmla="*/ 17570 w 597434"/>
              <a:gd name="connsiteY1" fmla="*/ 758283 h 1561171"/>
              <a:gd name="connsiteX2" fmla="*/ 207141 w 597434"/>
              <a:gd name="connsiteY2" fmla="*/ 1561171 h 1561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97434" h="1561171">
                <a:moveTo>
                  <a:pt x="597434" y="0"/>
                </a:moveTo>
                <a:cubicBezTo>
                  <a:pt x="340026" y="249044"/>
                  <a:pt x="82619" y="498088"/>
                  <a:pt x="17570" y="758283"/>
                </a:cubicBezTo>
                <a:cubicBezTo>
                  <a:pt x="-47479" y="1018478"/>
                  <a:pt x="79831" y="1289824"/>
                  <a:pt x="207141" y="1561171"/>
                </a:cubicBezTo>
              </a:path>
            </a:pathLst>
          </a:custGeom>
          <a:noFill/>
          <a:ln w="38100">
            <a:solidFill>
              <a:srgbClr val="CC0099"/>
            </a:solidFill>
            <a:headEnd type="none" w="med" len="med"/>
            <a:tailEnd type="triangle" w="lg" len="med"/>
          </a:ln>
        </p:spPr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3131840" y="5494188"/>
            <a:ext cx="2160240" cy="527100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665029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 dirty="0" smtClean="0"/>
              <a:t>Note on DAC2017 paper</a:t>
            </a:r>
            <a:endParaRPr kumimoji="1" lang="ja-JP" altLang="en-US" dirty="0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pPr/>
              <a:t>44</a:t>
            </a:fld>
            <a:endParaRPr kumimoji="1" lang="ja-JP" altLang="en-US" dirty="0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altLang="ja-JP" sz="2800" dirty="0" smtClean="0"/>
              <a:t>Used </a:t>
            </a:r>
            <a:r>
              <a:rPr lang="en-US" altLang="ja-JP" sz="2800" dirty="0" err="1" smtClean="0">
                <a:solidFill>
                  <a:srgbClr val="FF0000"/>
                </a:solidFill>
              </a:rPr>
              <a:t>Winograd</a:t>
            </a:r>
            <a:r>
              <a:rPr lang="en-US" altLang="ja-JP" sz="2800" dirty="0" smtClean="0"/>
              <a:t> algorithm in fused CNN</a:t>
            </a:r>
          </a:p>
          <a:p>
            <a:pPr lvl="1"/>
            <a:r>
              <a:rPr lang="en-US" altLang="ja-JP" sz="2400" dirty="0" smtClean="0"/>
              <a:t>Improved performance with area-efficient CONV</a:t>
            </a:r>
          </a:p>
          <a:p>
            <a:r>
              <a:rPr lang="en-US" altLang="ja-JP" sz="2800" dirty="0" smtClean="0"/>
              <a:t>Extended MICRO2015 with line buffers in pyramids</a:t>
            </a:r>
          </a:p>
          <a:p>
            <a:pPr lvl="1"/>
            <a:r>
              <a:rPr lang="en-US" altLang="ja-JP" sz="2400" dirty="0"/>
              <a:t>Detail </a:t>
            </a:r>
            <a:r>
              <a:rPr lang="en-US" altLang="ja-JP" sz="2400" dirty="0" smtClean="0"/>
              <a:t>not described </a:t>
            </a:r>
            <a:endParaRPr lang="en-US" altLang="ja-JP" sz="2400" dirty="0"/>
          </a:p>
          <a:p>
            <a:r>
              <a:rPr kumimoji="1" lang="en-US" altLang="ja-JP" sz="2800" dirty="0" smtClean="0">
                <a:solidFill>
                  <a:srgbClr val="FF0000"/>
                </a:solidFill>
              </a:rPr>
              <a:t>Requires large I/O buffers in </a:t>
            </a:r>
            <a:r>
              <a:rPr lang="en-US" altLang="ja-JP" sz="2800" dirty="0" smtClean="0">
                <a:solidFill>
                  <a:srgbClr val="FF0000"/>
                </a:solidFill>
              </a:rPr>
              <a:t>each layer </a:t>
            </a:r>
          </a:p>
        </p:txBody>
      </p:sp>
      <p:sp>
        <p:nvSpPr>
          <p:cNvPr id="5" name="正方形/長方形 4"/>
          <p:cNvSpPr/>
          <p:nvPr/>
        </p:nvSpPr>
        <p:spPr>
          <a:xfrm>
            <a:off x="467544" y="3717032"/>
            <a:ext cx="8208912" cy="876049"/>
          </a:xfrm>
          <a:prstGeom prst="rect">
            <a:avLst/>
          </a:prstGeom>
          <a:solidFill>
            <a:srgbClr val="3333FF"/>
          </a:solidFill>
          <a:ln w="28575">
            <a:solidFill>
              <a:srgbClr val="3333FF"/>
            </a:solidFill>
          </a:ln>
        </p:spPr>
        <p:txBody>
          <a:bodyPr wrap="square" rtlCol="0" anchor="ctr">
            <a:noAutofit/>
          </a:bodyPr>
          <a:lstStyle/>
          <a:p>
            <a:r>
              <a:rPr lang="en-US" altLang="ja-JP" sz="2800" dirty="0" smtClean="0">
                <a:solidFill>
                  <a:schemeClr val="bg1"/>
                </a:solidFill>
              </a:rPr>
              <a:t>We can reduce the I/O buffers with streaming interface</a:t>
            </a:r>
            <a:endParaRPr kumimoji="1" lang="ja-JP" alt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367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539552" y="2060848"/>
            <a:ext cx="8136904" cy="1296144"/>
          </a:xfrm>
        </p:spPr>
        <p:txBody>
          <a:bodyPr>
            <a:noAutofit/>
          </a:bodyPr>
          <a:lstStyle/>
          <a:p>
            <a:pPr algn="ctr"/>
            <a:r>
              <a:rPr lang="en-US" altLang="ja-JP" dirty="0" smtClean="0"/>
              <a:t>Ongoing work on DNN accelerator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45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59485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512" y="44624"/>
            <a:ext cx="8784976" cy="1080120"/>
          </a:xfrm>
        </p:spPr>
        <p:txBody>
          <a:bodyPr>
            <a:normAutofit/>
          </a:bodyPr>
          <a:lstStyle/>
          <a:p>
            <a:r>
              <a:rPr kumimoji="1" lang="en-US" altLang="ja-JP" dirty="0" smtClean="0"/>
              <a:t>Streaming-based DNN accelerator for reducing on-chip memory</a:t>
            </a:r>
            <a:endParaRPr kumimoji="1" lang="ja-JP" altLang="en-US" dirty="0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pPr/>
              <a:t>46</a:t>
            </a:fld>
            <a:endParaRPr kumimoji="1" lang="ja-JP" altLang="en-US" dirty="0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quarter" idx="1"/>
          </p:nvPr>
        </p:nvSpPr>
        <p:spPr>
          <a:xfrm>
            <a:off x="107504" y="1484784"/>
            <a:ext cx="9036496" cy="4968552"/>
          </a:xfrm>
        </p:spPr>
        <p:txBody>
          <a:bodyPr/>
          <a:lstStyle/>
          <a:p>
            <a:r>
              <a:rPr lang="en-US" altLang="ja-JP" dirty="0" smtClean="0"/>
              <a:t>CNN powerful for image recognition tasks.</a:t>
            </a:r>
          </a:p>
          <a:p>
            <a:r>
              <a:rPr lang="en-US" altLang="ja-JP" dirty="0" smtClean="0"/>
              <a:t>Various CNN accelerators have been proposed.</a:t>
            </a:r>
          </a:p>
          <a:p>
            <a:r>
              <a:rPr lang="en-US" altLang="ja-JP" dirty="0" smtClean="0"/>
              <a:t>Fused CNN accelerator is an effective CNN accelerator architecture to reduce off-chip RAM accesses</a:t>
            </a:r>
          </a:p>
          <a:p>
            <a:r>
              <a:rPr lang="en-US" altLang="ja-JP" dirty="0" smtClean="0"/>
              <a:t>Although fused CNN accelerator reduces off-chip RAM accesses, large size of on-chip RAMs are required</a:t>
            </a:r>
          </a:p>
          <a:p>
            <a:r>
              <a:rPr lang="en-US" altLang="ja-JP" dirty="0" smtClean="0"/>
              <a:t>In this work, we propose a method to reduce on-chip RAM size with compiler transformations </a:t>
            </a:r>
            <a:r>
              <a:rPr lang="en-US" altLang="ja-JP" smtClean="0"/>
              <a:t>that </a:t>
            </a:r>
            <a:r>
              <a:rPr lang="en-US" altLang="ja-JP" smtClean="0"/>
              <a:t>enable </a:t>
            </a:r>
            <a:r>
              <a:rPr lang="en-US" altLang="ja-JP" dirty="0" smtClean="0"/>
              <a:t>streaming interface </a:t>
            </a:r>
          </a:p>
          <a:p>
            <a:endParaRPr lang="en-US" altLang="ja-JP" dirty="0" smtClean="0"/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604740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35496" y="44624"/>
            <a:ext cx="8784976" cy="576064"/>
          </a:xfrm>
        </p:spPr>
        <p:txBody>
          <a:bodyPr>
            <a:normAutofit fontScale="90000"/>
          </a:bodyPr>
          <a:lstStyle/>
          <a:p>
            <a:r>
              <a:rPr kumimoji="1" lang="en-US" altLang="ja-JP" dirty="0" smtClean="0"/>
              <a:t>General DNN accelerator tool</a:t>
            </a:r>
            <a:endParaRPr kumimoji="1" lang="ja-JP" altLang="en-US" dirty="0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pPr/>
              <a:t>47</a:t>
            </a:fld>
            <a:endParaRPr kumimoji="1" lang="ja-JP" altLang="en-US" dirty="0"/>
          </a:p>
        </p:txBody>
      </p:sp>
      <p:sp>
        <p:nvSpPr>
          <p:cNvPr id="10" name="正方形/長方形 9"/>
          <p:cNvSpPr/>
          <p:nvPr/>
        </p:nvSpPr>
        <p:spPr>
          <a:xfrm>
            <a:off x="2050428" y="2833915"/>
            <a:ext cx="1338828" cy="763114"/>
          </a:xfrm>
          <a:prstGeom prst="rect">
            <a:avLst/>
          </a:prstGeom>
          <a:ln w="9525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kumimoji="1" lang="ja-JP" altLang="en-US" dirty="0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2046190" y="2892307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 smtClean="0"/>
              <a:t>DNN</a:t>
            </a:r>
          </a:p>
          <a:p>
            <a:pPr algn="ctr"/>
            <a:r>
              <a:rPr lang="en-US" altLang="ja-JP" dirty="0" smtClean="0"/>
              <a:t>Description</a:t>
            </a:r>
          </a:p>
        </p:txBody>
      </p:sp>
      <p:cxnSp>
        <p:nvCxnSpPr>
          <p:cNvPr id="22" name="直線矢印コネクタ 21"/>
          <p:cNvCxnSpPr>
            <a:stCxn id="10" idx="3"/>
            <a:endCxn id="51" idx="1"/>
          </p:cNvCxnSpPr>
          <p:nvPr/>
        </p:nvCxnSpPr>
        <p:spPr>
          <a:xfrm>
            <a:off x="3389256" y="3215472"/>
            <a:ext cx="277638" cy="665978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角丸四角形 26"/>
          <p:cNvSpPr/>
          <p:nvPr/>
        </p:nvSpPr>
        <p:spPr>
          <a:xfrm>
            <a:off x="6448688" y="3722964"/>
            <a:ext cx="715600" cy="408623"/>
          </a:xfrm>
          <a:prstGeom prst="roundRect">
            <a:avLst/>
          </a:prstGeom>
          <a:ln w="9525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ja-JP" dirty="0" smtClean="0"/>
              <a:t>HLS</a:t>
            </a:r>
          </a:p>
        </p:txBody>
      </p:sp>
      <p:sp>
        <p:nvSpPr>
          <p:cNvPr id="29" name="テキスト ボックス 28"/>
          <p:cNvSpPr txBox="1"/>
          <p:nvPr/>
        </p:nvSpPr>
        <p:spPr>
          <a:xfrm>
            <a:off x="7295993" y="3615039"/>
            <a:ext cx="9541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 smtClean="0"/>
              <a:t>RTL </a:t>
            </a:r>
            <a:r>
              <a:rPr lang="en-US" altLang="ja-JP" dirty="0" smtClean="0"/>
              <a:t>of </a:t>
            </a:r>
          </a:p>
          <a:p>
            <a:pPr algn="ctr"/>
            <a:r>
              <a:rPr lang="en-US" altLang="ja-JP" dirty="0" smtClean="0"/>
              <a:t>DNN</a:t>
            </a:r>
          </a:p>
        </p:txBody>
      </p:sp>
      <p:cxnSp>
        <p:nvCxnSpPr>
          <p:cNvPr id="30" name="直線矢印コネクタ 29"/>
          <p:cNvCxnSpPr/>
          <p:nvPr/>
        </p:nvCxnSpPr>
        <p:spPr>
          <a:xfrm flipV="1">
            <a:off x="7157978" y="3921608"/>
            <a:ext cx="157050" cy="5668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正方形/長方形 42"/>
          <p:cNvSpPr/>
          <p:nvPr/>
        </p:nvSpPr>
        <p:spPr>
          <a:xfrm>
            <a:off x="7313996" y="3593081"/>
            <a:ext cx="870984" cy="668289"/>
          </a:xfrm>
          <a:prstGeom prst="rect">
            <a:avLst/>
          </a:prstGeom>
          <a:ln w="952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kumimoji="1" lang="ja-JP" altLang="en-US" dirty="0"/>
          </a:p>
        </p:txBody>
      </p:sp>
      <p:sp>
        <p:nvSpPr>
          <p:cNvPr id="51" name="角丸四角形 50"/>
          <p:cNvSpPr/>
          <p:nvPr/>
        </p:nvSpPr>
        <p:spPr>
          <a:xfrm>
            <a:off x="3666894" y="3114659"/>
            <a:ext cx="2048893" cy="1533582"/>
          </a:xfrm>
          <a:prstGeom prst="roundRect">
            <a:avLst/>
          </a:prstGeom>
          <a:ln w="952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ja-JP" dirty="0" smtClean="0"/>
              <a:t>(Ideal)</a:t>
            </a:r>
          </a:p>
          <a:p>
            <a:pPr algn="ctr"/>
            <a:r>
              <a:rPr lang="en-US" altLang="ja-JP" dirty="0" smtClean="0"/>
              <a:t>DNN accelerator implementation</a:t>
            </a:r>
          </a:p>
          <a:p>
            <a:pPr algn="ctr"/>
            <a:r>
              <a:rPr kumimoji="1" lang="en-US" altLang="ja-JP" dirty="0" smtClean="0"/>
              <a:t>tool</a:t>
            </a:r>
          </a:p>
        </p:txBody>
      </p:sp>
      <p:cxnSp>
        <p:nvCxnSpPr>
          <p:cNvPr id="58" name="直線矢印コネクタ 57"/>
          <p:cNvCxnSpPr>
            <a:stCxn id="51" idx="3"/>
            <a:endCxn id="27" idx="1"/>
          </p:cNvCxnSpPr>
          <p:nvPr/>
        </p:nvCxnSpPr>
        <p:spPr>
          <a:xfrm>
            <a:off x="5715787" y="3881450"/>
            <a:ext cx="732901" cy="45826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矢印コネクタ 63"/>
          <p:cNvCxnSpPr>
            <a:stCxn id="51" idx="3"/>
          </p:cNvCxnSpPr>
          <p:nvPr/>
        </p:nvCxnSpPr>
        <p:spPr>
          <a:xfrm>
            <a:off x="5715787" y="3881450"/>
            <a:ext cx="667781" cy="838799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角丸四角形 66"/>
          <p:cNvSpPr/>
          <p:nvPr/>
        </p:nvSpPr>
        <p:spPr>
          <a:xfrm>
            <a:off x="6156176" y="4761575"/>
            <a:ext cx="1256022" cy="846669"/>
          </a:xfrm>
          <a:prstGeom prst="roundRect">
            <a:avLst/>
          </a:prstGeom>
          <a:ln w="952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ja-JP" dirty="0" smtClean="0"/>
              <a:t>Compiler backend</a:t>
            </a:r>
          </a:p>
        </p:txBody>
      </p:sp>
      <p:sp>
        <p:nvSpPr>
          <p:cNvPr id="68" name="テキスト ボックス 67"/>
          <p:cNvSpPr txBox="1"/>
          <p:nvPr/>
        </p:nvSpPr>
        <p:spPr>
          <a:xfrm>
            <a:off x="7596335" y="4833073"/>
            <a:ext cx="144016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/>
              <a:t>Code for</a:t>
            </a:r>
          </a:p>
          <a:p>
            <a:pPr algn="ctr"/>
            <a:r>
              <a:rPr lang="en-US" altLang="ja-JP" dirty="0" smtClean="0"/>
              <a:t>GPU,</a:t>
            </a:r>
          </a:p>
          <a:p>
            <a:pPr algn="ctr"/>
            <a:r>
              <a:rPr lang="en-US" altLang="ja-JP" dirty="0" smtClean="0"/>
              <a:t>CPU,</a:t>
            </a:r>
          </a:p>
          <a:p>
            <a:pPr algn="ctr"/>
            <a:r>
              <a:rPr lang="en-US" altLang="ja-JP" dirty="0" smtClean="0"/>
              <a:t>distributed</a:t>
            </a:r>
          </a:p>
          <a:p>
            <a:pPr algn="ctr"/>
            <a:r>
              <a:rPr lang="en-US" altLang="ja-JP" dirty="0" smtClean="0"/>
              <a:t>computing</a:t>
            </a:r>
          </a:p>
        </p:txBody>
      </p:sp>
      <p:cxnSp>
        <p:nvCxnSpPr>
          <p:cNvPr id="69" name="直線矢印コネクタ 68"/>
          <p:cNvCxnSpPr>
            <a:stCxn id="67" idx="3"/>
            <a:endCxn id="70" idx="1"/>
          </p:cNvCxnSpPr>
          <p:nvPr/>
        </p:nvCxnSpPr>
        <p:spPr>
          <a:xfrm>
            <a:off x="7412198" y="5184910"/>
            <a:ext cx="196600" cy="388392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正方形/長方形 69"/>
          <p:cNvSpPr/>
          <p:nvPr/>
        </p:nvSpPr>
        <p:spPr>
          <a:xfrm>
            <a:off x="7608798" y="4745210"/>
            <a:ext cx="1427698" cy="1656184"/>
          </a:xfrm>
          <a:prstGeom prst="rect">
            <a:avLst/>
          </a:prstGeom>
          <a:ln w="952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kumimoji="1" lang="ja-JP" altLang="en-US" dirty="0"/>
          </a:p>
        </p:txBody>
      </p:sp>
      <p:grpSp>
        <p:nvGrpSpPr>
          <p:cNvPr id="103" name="グループ化 102"/>
          <p:cNvGrpSpPr/>
          <p:nvPr/>
        </p:nvGrpSpPr>
        <p:grpSpPr>
          <a:xfrm>
            <a:off x="3419872" y="4961233"/>
            <a:ext cx="2592287" cy="1313139"/>
            <a:chOff x="461350" y="3447084"/>
            <a:chExt cx="1747237" cy="905884"/>
          </a:xfrm>
        </p:grpSpPr>
        <p:sp>
          <p:nvSpPr>
            <p:cNvPr id="99" name="正方形/長方形 98"/>
            <p:cNvSpPr/>
            <p:nvPr/>
          </p:nvSpPr>
          <p:spPr>
            <a:xfrm>
              <a:off x="793123" y="3447084"/>
              <a:ext cx="1338828" cy="76311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100" name="正方形/長方形 99"/>
            <p:cNvSpPr/>
            <p:nvPr/>
          </p:nvSpPr>
          <p:spPr>
            <a:xfrm>
              <a:off x="721115" y="3505475"/>
              <a:ext cx="1338828" cy="76311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101" name="正方形/長方形 100"/>
            <p:cNvSpPr/>
            <p:nvPr/>
          </p:nvSpPr>
          <p:spPr>
            <a:xfrm>
              <a:off x="649107" y="3589854"/>
              <a:ext cx="1338828" cy="76311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102" name="テキスト ボックス 101"/>
            <p:cNvSpPr txBox="1"/>
            <p:nvPr/>
          </p:nvSpPr>
          <p:spPr>
            <a:xfrm>
              <a:off x="461350" y="3653816"/>
              <a:ext cx="1747237" cy="6369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dirty="0" smtClean="0"/>
                <a:t>Parametrized</a:t>
              </a:r>
            </a:p>
            <a:p>
              <a:pPr algn="ctr"/>
              <a:r>
                <a:rPr lang="en-US" altLang="ja-JP" dirty="0" smtClean="0"/>
                <a:t>code/architectural</a:t>
              </a:r>
            </a:p>
            <a:p>
              <a:pPr algn="ctr"/>
              <a:r>
                <a:rPr lang="en-US" altLang="ja-JP" dirty="0" smtClean="0"/>
                <a:t>template</a:t>
              </a:r>
            </a:p>
          </p:txBody>
        </p:sp>
      </p:grpSp>
      <p:sp>
        <p:nvSpPr>
          <p:cNvPr id="104" name="テキスト ボックス 103"/>
          <p:cNvSpPr txBox="1"/>
          <p:nvPr/>
        </p:nvSpPr>
        <p:spPr>
          <a:xfrm>
            <a:off x="6835916" y="1870654"/>
            <a:ext cx="1975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/>
              <a:t>Programmable </a:t>
            </a:r>
            <a:endParaRPr lang="en-US" altLang="ja-JP" dirty="0" smtClean="0"/>
          </a:p>
          <a:p>
            <a:pPr algn="ctr"/>
            <a:r>
              <a:rPr lang="en-US" altLang="ja-JP" dirty="0" smtClean="0"/>
              <a:t>DNN accelerator</a:t>
            </a:r>
          </a:p>
        </p:txBody>
      </p:sp>
      <p:sp>
        <p:nvSpPr>
          <p:cNvPr id="105" name="正方形/長方形 104"/>
          <p:cNvSpPr/>
          <p:nvPr/>
        </p:nvSpPr>
        <p:spPr>
          <a:xfrm>
            <a:off x="6835916" y="1848697"/>
            <a:ext cx="1944215" cy="668288"/>
          </a:xfrm>
          <a:prstGeom prst="rect">
            <a:avLst/>
          </a:prstGeom>
          <a:ln w="952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kumimoji="1" lang="ja-JP" altLang="en-US" dirty="0"/>
          </a:p>
        </p:txBody>
      </p:sp>
      <p:sp>
        <p:nvSpPr>
          <p:cNvPr id="106" name="テキスト ボックス 105"/>
          <p:cNvSpPr txBox="1"/>
          <p:nvPr/>
        </p:nvSpPr>
        <p:spPr>
          <a:xfrm>
            <a:off x="6835916" y="2658718"/>
            <a:ext cx="1975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/>
              <a:t>Program for</a:t>
            </a:r>
            <a:endParaRPr lang="en-US" altLang="ja-JP" dirty="0" smtClean="0"/>
          </a:p>
          <a:p>
            <a:pPr algn="ctr"/>
            <a:r>
              <a:rPr lang="en-US" altLang="ja-JP" dirty="0" smtClean="0"/>
              <a:t>DNN accelerator</a:t>
            </a:r>
          </a:p>
        </p:txBody>
      </p:sp>
      <p:sp>
        <p:nvSpPr>
          <p:cNvPr id="107" name="正方形/長方形 106"/>
          <p:cNvSpPr/>
          <p:nvPr/>
        </p:nvSpPr>
        <p:spPr>
          <a:xfrm>
            <a:off x="6835916" y="2636761"/>
            <a:ext cx="1944215" cy="668288"/>
          </a:xfrm>
          <a:prstGeom prst="rect">
            <a:avLst/>
          </a:prstGeom>
          <a:ln w="952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kumimoji="1" lang="ja-JP" altLang="en-US" dirty="0"/>
          </a:p>
        </p:txBody>
      </p:sp>
      <p:sp>
        <p:nvSpPr>
          <p:cNvPr id="110" name="角丸四角形 109"/>
          <p:cNvSpPr/>
          <p:nvPr/>
        </p:nvSpPr>
        <p:spPr>
          <a:xfrm>
            <a:off x="3937052" y="1940556"/>
            <a:ext cx="1575792" cy="932445"/>
          </a:xfrm>
          <a:prstGeom prst="roundRect">
            <a:avLst/>
          </a:prstGeom>
          <a:ln w="952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ja-JP" dirty="0" smtClean="0"/>
              <a:t>Design Space</a:t>
            </a:r>
          </a:p>
          <a:p>
            <a:pPr algn="ctr"/>
            <a:r>
              <a:rPr kumimoji="1" lang="en-US" altLang="ja-JP" dirty="0" smtClean="0"/>
              <a:t>Explorer</a:t>
            </a:r>
          </a:p>
        </p:txBody>
      </p:sp>
      <p:cxnSp>
        <p:nvCxnSpPr>
          <p:cNvPr id="115" name="直線矢印コネクタ 114"/>
          <p:cNvCxnSpPr>
            <a:stCxn id="101" idx="0"/>
            <a:endCxn id="51" idx="2"/>
          </p:cNvCxnSpPr>
          <p:nvPr/>
        </p:nvCxnSpPr>
        <p:spPr>
          <a:xfrm flipH="1" flipV="1">
            <a:off x="4691341" y="4648241"/>
            <a:ext cx="273" cy="519947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直線矢印コネクタ 117"/>
          <p:cNvCxnSpPr/>
          <p:nvPr/>
        </p:nvCxnSpPr>
        <p:spPr>
          <a:xfrm flipV="1">
            <a:off x="4242958" y="2873001"/>
            <a:ext cx="0" cy="258052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直線矢印コネクタ 119"/>
          <p:cNvCxnSpPr/>
          <p:nvPr/>
        </p:nvCxnSpPr>
        <p:spPr>
          <a:xfrm>
            <a:off x="5107054" y="2873001"/>
            <a:ext cx="0" cy="25805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正方形/長方形 126"/>
          <p:cNvSpPr/>
          <p:nvPr/>
        </p:nvSpPr>
        <p:spPr>
          <a:xfrm>
            <a:off x="2050428" y="3820687"/>
            <a:ext cx="1338828" cy="1258721"/>
          </a:xfrm>
          <a:prstGeom prst="rect">
            <a:avLst/>
          </a:prstGeom>
          <a:ln w="952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kumimoji="1" lang="ja-JP" altLang="en-US" dirty="0"/>
          </a:p>
        </p:txBody>
      </p:sp>
      <p:sp>
        <p:nvSpPr>
          <p:cNvPr id="128" name="テキスト ボックス 127"/>
          <p:cNvSpPr txBox="1"/>
          <p:nvPr/>
        </p:nvSpPr>
        <p:spPr>
          <a:xfrm>
            <a:off x="2029748" y="3869911"/>
            <a:ext cx="1390124" cy="92333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altLang="ja-JP" dirty="0" smtClean="0"/>
              <a:t>Target &amp;</a:t>
            </a:r>
          </a:p>
          <a:p>
            <a:pPr algn="ctr"/>
            <a:r>
              <a:rPr lang="en-US" altLang="ja-JP" dirty="0"/>
              <a:t>r</a:t>
            </a:r>
            <a:r>
              <a:rPr kumimoji="1" lang="en-US" altLang="ja-JP" dirty="0" smtClean="0"/>
              <a:t>esource &amp;</a:t>
            </a:r>
          </a:p>
          <a:p>
            <a:pPr algn="ctr"/>
            <a:r>
              <a:rPr lang="en-US" altLang="ja-JP" dirty="0" smtClean="0"/>
              <a:t>constraints</a:t>
            </a:r>
          </a:p>
          <a:p>
            <a:pPr algn="ctr"/>
            <a:r>
              <a:rPr lang="en-US" altLang="ja-JP" dirty="0" smtClean="0"/>
              <a:t>description</a:t>
            </a:r>
          </a:p>
        </p:txBody>
      </p:sp>
      <p:cxnSp>
        <p:nvCxnSpPr>
          <p:cNvPr id="136" name="直線矢印コネクタ 135"/>
          <p:cNvCxnSpPr>
            <a:stCxn id="51" idx="3"/>
            <a:endCxn id="107" idx="1"/>
          </p:cNvCxnSpPr>
          <p:nvPr/>
        </p:nvCxnSpPr>
        <p:spPr>
          <a:xfrm flipV="1">
            <a:off x="5715787" y="2970905"/>
            <a:ext cx="1120129" cy="910545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直線矢印コネクタ 139"/>
          <p:cNvCxnSpPr>
            <a:stCxn id="51" idx="3"/>
            <a:endCxn id="104" idx="1"/>
          </p:cNvCxnSpPr>
          <p:nvPr/>
        </p:nvCxnSpPr>
        <p:spPr>
          <a:xfrm flipV="1">
            <a:off x="5715787" y="2193820"/>
            <a:ext cx="1120129" cy="168763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直線矢印コネクタ 143"/>
          <p:cNvCxnSpPr>
            <a:stCxn id="127" idx="3"/>
            <a:endCxn id="51" idx="1"/>
          </p:cNvCxnSpPr>
          <p:nvPr/>
        </p:nvCxnSpPr>
        <p:spPr>
          <a:xfrm flipV="1">
            <a:off x="3389256" y="3881450"/>
            <a:ext cx="277638" cy="568598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テキスト ボックス 147"/>
          <p:cNvSpPr txBox="1"/>
          <p:nvPr/>
        </p:nvSpPr>
        <p:spPr>
          <a:xfrm>
            <a:off x="5822621" y="2018863"/>
            <a:ext cx="7447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dirty="0" smtClean="0"/>
              <a:t>RTL, </a:t>
            </a:r>
          </a:p>
          <a:p>
            <a:pPr algn="ctr"/>
            <a:r>
              <a:rPr lang="en-US" altLang="ja-JP" dirty="0" smtClean="0"/>
              <a:t>code</a:t>
            </a:r>
          </a:p>
        </p:txBody>
      </p:sp>
      <p:sp>
        <p:nvSpPr>
          <p:cNvPr id="151" name="フリーフォーム 150"/>
          <p:cNvSpPr/>
          <p:nvPr/>
        </p:nvSpPr>
        <p:spPr>
          <a:xfrm>
            <a:off x="1809616" y="1739504"/>
            <a:ext cx="7226881" cy="4713832"/>
          </a:xfrm>
          <a:custGeom>
            <a:avLst/>
            <a:gdLst>
              <a:gd name="connsiteX0" fmla="*/ 1253677 w 8459874"/>
              <a:gd name="connsiteY0" fmla="*/ 50511 h 4825190"/>
              <a:gd name="connsiteX1" fmla="*/ 2705106 w 8459874"/>
              <a:gd name="connsiteY1" fmla="*/ 631082 h 4825190"/>
              <a:gd name="connsiteX2" fmla="*/ 4620992 w 8459874"/>
              <a:gd name="connsiteY2" fmla="*/ 790739 h 4825190"/>
              <a:gd name="connsiteX3" fmla="*/ 6754592 w 8459874"/>
              <a:gd name="connsiteY3" fmla="*/ 1168111 h 4825190"/>
              <a:gd name="connsiteX4" fmla="*/ 8394706 w 8459874"/>
              <a:gd name="connsiteY4" fmla="*/ 1530968 h 4825190"/>
              <a:gd name="connsiteX5" fmla="*/ 7872192 w 8459874"/>
              <a:gd name="connsiteY5" fmla="*/ 2314739 h 4825190"/>
              <a:gd name="connsiteX6" fmla="*/ 5491849 w 8459874"/>
              <a:gd name="connsiteY6" fmla="*/ 2329253 h 4825190"/>
              <a:gd name="connsiteX7" fmla="*/ 5245106 w 8459874"/>
              <a:gd name="connsiteY7" fmla="*/ 3214625 h 4825190"/>
              <a:gd name="connsiteX8" fmla="*/ 5288649 w 8459874"/>
              <a:gd name="connsiteY8" fmla="*/ 4622511 h 4825190"/>
              <a:gd name="connsiteX9" fmla="*/ 3996877 w 8459874"/>
              <a:gd name="connsiteY9" fmla="*/ 4782168 h 4825190"/>
              <a:gd name="connsiteX10" fmla="*/ 2458363 w 8459874"/>
              <a:gd name="connsiteY10" fmla="*/ 4695082 h 4825190"/>
              <a:gd name="connsiteX11" fmla="*/ 1863277 w 8459874"/>
              <a:gd name="connsiteY11" fmla="*/ 3475882 h 4825190"/>
              <a:gd name="connsiteX12" fmla="*/ 194135 w 8459874"/>
              <a:gd name="connsiteY12" fmla="*/ 3069482 h 4825190"/>
              <a:gd name="connsiteX13" fmla="*/ 63506 w 8459874"/>
              <a:gd name="connsiteY13" fmla="*/ 1371311 h 4825190"/>
              <a:gd name="connsiteX14" fmla="*/ 455392 w 8459874"/>
              <a:gd name="connsiteY14" fmla="*/ 181139 h 4825190"/>
              <a:gd name="connsiteX15" fmla="*/ 1253677 w 8459874"/>
              <a:gd name="connsiteY15" fmla="*/ 50511 h 4825190"/>
              <a:gd name="connsiteX0" fmla="*/ 1253677 w 8459874"/>
              <a:gd name="connsiteY0" fmla="*/ 726146 h 5500825"/>
              <a:gd name="connsiteX1" fmla="*/ 2705106 w 8459874"/>
              <a:gd name="connsiteY1" fmla="*/ 1306717 h 5500825"/>
              <a:gd name="connsiteX2" fmla="*/ 3038935 w 8459874"/>
              <a:gd name="connsiteY2" fmla="*/ 431 h 5500825"/>
              <a:gd name="connsiteX3" fmla="*/ 4620992 w 8459874"/>
              <a:gd name="connsiteY3" fmla="*/ 1466374 h 5500825"/>
              <a:gd name="connsiteX4" fmla="*/ 6754592 w 8459874"/>
              <a:gd name="connsiteY4" fmla="*/ 1843746 h 5500825"/>
              <a:gd name="connsiteX5" fmla="*/ 8394706 w 8459874"/>
              <a:gd name="connsiteY5" fmla="*/ 2206603 h 5500825"/>
              <a:gd name="connsiteX6" fmla="*/ 7872192 w 8459874"/>
              <a:gd name="connsiteY6" fmla="*/ 2990374 h 5500825"/>
              <a:gd name="connsiteX7" fmla="*/ 5491849 w 8459874"/>
              <a:gd name="connsiteY7" fmla="*/ 3004888 h 5500825"/>
              <a:gd name="connsiteX8" fmla="*/ 5245106 w 8459874"/>
              <a:gd name="connsiteY8" fmla="*/ 3890260 h 5500825"/>
              <a:gd name="connsiteX9" fmla="*/ 5288649 w 8459874"/>
              <a:gd name="connsiteY9" fmla="*/ 5298146 h 5500825"/>
              <a:gd name="connsiteX10" fmla="*/ 3996877 w 8459874"/>
              <a:gd name="connsiteY10" fmla="*/ 5457803 h 5500825"/>
              <a:gd name="connsiteX11" fmla="*/ 2458363 w 8459874"/>
              <a:gd name="connsiteY11" fmla="*/ 5370717 h 5500825"/>
              <a:gd name="connsiteX12" fmla="*/ 1863277 w 8459874"/>
              <a:gd name="connsiteY12" fmla="*/ 4151517 h 5500825"/>
              <a:gd name="connsiteX13" fmla="*/ 194135 w 8459874"/>
              <a:gd name="connsiteY13" fmla="*/ 3745117 h 5500825"/>
              <a:gd name="connsiteX14" fmla="*/ 63506 w 8459874"/>
              <a:gd name="connsiteY14" fmla="*/ 2046946 h 5500825"/>
              <a:gd name="connsiteX15" fmla="*/ 455392 w 8459874"/>
              <a:gd name="connsiteY15" fmla="*/ 856774 h 5500825"/>
              <a:gd name="connsiteX16" fmla="*/ 1253677 w 8459874"/>
              <a:gd name="connsiteY16" fmla="*/ 726146 h 5500825"/>
              <a:gd name="connsiteX0" fmla="*/ 1253677 w 8459874"/>
              <a:gd name="connsiteY0" fmla="*/ 726239 h 5500918"/>
              <a:gd name="connsiteX1" fmla="*/ 2443849 w 8459874"/>
              <a:gd name="connsiteY1" fmla="*/ 1089095 h 5500918"/>
              <a:gd name="connsiteX2" fmla="*/ 3038935 w 8459874"/>
              <a:gd name="connsiteY2" fmla="*/ 524 h 5500918"/>
              <a:gd name="connsiteX3" fmla="*/ 4620992 w 8459874"/>
              <a:gd name="connsiteY3" fmla="*/ 1466467 h 5500918"/>
              <a:gd name="connsiteX4" fmla="*/ 6754592 w 8459874"/>
              <a:gd name="connsiteY4" fmla="*/ 1843839 h 5500918"/>
              <a:gd name="connsiteX5" fmla="*/ 8394706 w 8459874"/>
              <a:gd name="connsiteY5" fmla="*/ 2206696 h 5500918"/>
              <a:gd name="connsiteX6" fmla="*/ 7872192 w 8459874"/>
              <a:gd name="connsiteY6" fmla="*/ 2990467 h 5500918"/>
              <a:gd name="connsiteX7" fmla="*/ 5491849 w 8459874"/>
              <a:gd name="connsiteY7" fmla="*/ 3004981 h 5500918"/>
              <a:gd name="connsiteX8" fmla="*/ 5245106 w 8459874"/>
              <a:gd name="connsiteY8" fmla="*/ 3890353 h 5500918"/>
              <a:gd name="connsiteX9" fmla="*/ 5288649 w 8459874"/>
              <a:gd name="connsiteY9" fmla="*/ 5298239 h 5500918"/>
              <a:gd name="connsiteX10" fmla="*/ 3996877 w 8459874"/>
              <a:gd name="connsiteY10" fmla="*/ 5457896 h 5500918"/>
              <a:gd name="connsiteX11" fmla="*/ 2458363 w 8459874"/>
              <a:gd name="connsiteY11" fmla="*/ 5370810 h 5500918"/>
              <a:gd name="connsiteX12" fmla="*/ 1863277 w 8459874"/>
              <a:gd name="connsiteY12" fmla="*/ 4151610 h 5500918"/>
              <a:gd name="connsiteX13" fmla="*/ 194135 w 8459874"/>
              <a:gd name="connsiteY13" fmla="*/ 3745210 h 5500918"/>
              <a:gd name="connsiteX14" fmla="*/ 63506 w 8459874"/>
              <a:gd name="connsiteY14" fmla="*/ 2047039 h 5500918"/>
              <a:gd name="connsiteX15" fmla="*/ 455392 w 8459874"/>
              <a:gd name="connsiteY15" fmla="*/ 856867 h 5500918"/>
              <a:gd name="connsiteX16" fmla="*/ 1253677 w 8459874"/>
              <a:gd name="connsiteY16" fmla="*/ 726239 h 5500918"/>
              <a:gd name="connsiteX0" fmla="*/ 1253677 w 8459874"/>
              <a:gd name="connsiteY0" fmla="*/ 775909 h 5550588"/>
              <a:gd name="connsiteX1" fmla="*/ 2443849 w 8459874"/>
              <a:gd name="connsiteY1" fmla="*/ 1138765 h 5550588"/>
              <a:gd name="connsiteX2" fmla="*/ 3038935 w 8459874"/>
              <a:gd name="connsiteY2" fmla="*/ 50194 h 5550588"/>
              <a:gd name="connsiteX3" fmla="*/ 4925792 w 8459874"/>
              <a:gd name="connsiteY3" fmla="*/ 166308 h 5550588"/>
              <a:gd name="connsiteX4" fmla="*/ 6754592 w 8459874"/>
              <a:gd name="connsiteY4" fmla="*/ 1893509 h 5550588"/>
              <a:gd name="connsiteX5" fmla="*/ 8394706 w 8459874"/>
              <a:gd name="connsiteY5" fmla="*/ 2256366 h 5550588"/>
              <a:gd name="connsiteX6" fmla="*/ 7872192 w 8459874"/>
              <a:gd name="connsiteY6" fmla="*/ 3040137 h 5550588"/>
              <a:gd name="connsiteX7" fmla="*/ 5491849 w 8459874"/>
              <a:gd name="connsiteY7" fmla="*/ 3054651 h 5550588"/>
              <a:gd name="connsiteX8" fmla="*/ 5245106 w 8459874"/>
              <a:gd name="connsiteY8" fmla="*/ 3940023 h 5550588"/>
              <a:gd name="connsiteX9" fmla="*/ 5288649 w 8459874"/>
              <a:gd name="connsiteY9" fmla="*/ 5347909 h 5550588"/>
              <a:gd name="connsiteX10" fmla="*/ 3996877 w 8459874"/>
              <a:gd name="connsiteY10" fmla="*/ 5507566 h 5550588"/>
              <a:gd name="connsiteX11" fmla="*/ 2458363 w 8459874"/>
              <a:gd name="connsiteY11" fmla="*/ 5420480 h 5550588"/>
              <a:gd name="connsiteX12" fmla="*/ 1863277 w 8459874"/>
              <a:gd name="connsiteY12" fmla="*/ 4201280 h 5550588"/>
              <a:gd name="connsiteX13" fmla="*/ 194135 w 8459874"/>
              <a:gd name="connsiteY13" fmla="*/ 3794880 h 5550588"/>
              <a:gd name="connsiteX14" fmla="*/ 63506 w 8459874"/>
              <a:gd name="connsiteY14" fmla="*/ 2096709 h 5550588"/>
              <a:gd name="connsiteX15" fmla="*/ 455392 w 8459874"/>
              <a:gd name="connsiteY15" fmla="*/ 906537 h 5550588"/>
              <a:gd name="connsiteX16" fmla="*/ 1253677 w 8459874"/>
              <a:gd name="connsiteY16" fmla="*/ 775909 h 5550588"/>
              <a:gd name="connsiteX0" fmla="*/ 1253677 w 8527568"/>
              <a:gd name="connsiteY0" fmla="*/ 760759 h 5535438"/>
              <a:gd name="connsiteX1" fmla="*/ 2443849 w 8527568"/>
              <a:gd name="connsiteY1" fmla="*/ 1123615 h 5535438"/>
              <a:gd name="connsiteX2" fmla="*/ 3038935 w 8527568"/>
              <a:gd name="connsiteY2" fmla="*/ 35044 h 5535438"/>
              <a:gd name="connsiteX3" fmla="*/ 4925792 w 8527568"/>
              <a:gd name="connsiteY3" fmla="*/ 151158 h 5535438"/>
              <a:gd name="connsiteX4" fmla="*/ 5796650 w 8527568"/>
              <a:gd name="connsiteY4" fmla="*/ 1660645 h 5535438"/>
              <a:gd name="connsiteX5" fmla="*/ 8394706 w 8527568"/>
              <a:gd name="connsiteY5" fmla="*/ 2241216 h 5535438"/>
              <a:gd name="connsiteX6" fmla="*/ 7872192 w 8527568"/>
              <a:gd name="connsiteY6" fmla="*/ 3024987 h 5535438"/>
              <a:gd name="connsiteX7" fmla="*/ 5491849 w 8527568"/>
              <a:gd name="connsiteY7" fmla="*/ 3039501 h 5535438"/>
              <a:gd name="connsiteX8" fmla="*/ 5245106 w 8527568"/>
              <a:gd name="connsiteY8" fmla="*/ 3924873 h 5535438"/>
              <a:gd name="connsiteX9" fmla="*/ 5288649 w 8527568"/>
              <a:gd name="connsiteY9" fmla="*/ 5332759 h 5535438"/>
              <a:gd name="connsiteX10" fmla="*/ 3996877 w 8527568"/>
              <a:gd name="connsiteY10" fmla="*/ 5492416 h 5535438"/>
              <a:gd name="connsiteX11" fmla="*/ 2458363 w 8527568"/>
              <a:gd name="connsiteY11" fmla="*/ 5405330 h 5535438"/>
              <a:gd name="connsiteX12" fmla="*/ 1863277 w 8527568"/>
              <a:gd name="connsiteY12" fmla="*/ 4186130 h 5535438"/>
              <a:gd name="connsiteX13" fmla="*/ 194135 w 8527568"/>
              <a:gd name="connsiteY13" fmla="*/ 3779730 h 5535438"/>
              <a:gd name="connsiteX14" fmla="*/ 63506 w 8527568"/>
              <a:gd name="connsiteY14" fmla="*/ 2081559 h 5535438"/>
              <a:gd name="connsiteX15" fmla="*/ 455392 w 8527568"/>
              <a:gd name="connsiteY15" fmla="*/ 891387 h 5535438"/>
              <a:gd name="connsiteX16" fmla="*/ 1253677 w 8527568"/>
              <a:gd name="connsiteY16" fmla="*/ 760759 h 5535438"/>
              <a:gd name="connsiteX0" fmla="*/ 1253677 w 8554753"/>
              <a:gd name="connsiteY0" fmla="*/ 757773 h 5532452"/>
              <a:gd name="connsiteX1" fmla="*/ 2443849 w 8554753"/>
              <a:gd name="connsiteY1" fmla="*/ 1120629 h 5532452"/>
              <a:gd name="connsiteX2" fmla="*/ 3038935 w 8554753"/>
              <a:gd name="connsiteY2" fmla="*/ 32058 h 5532452"/>
              <a:gd name="connsiteX3" fmla="*/ 4925792 w 8554753"/>
              <a:gd name="connsiteY3" fmla="*/ 148172 h 5532452"/>
              <a:gd name="connsiteX4" fmla="*/ 5419278 w 8554753"/>
              <a:gd name="connsiteY4" fmla="*/ 1614116 h 5532452"/>
              <a:gd name="connsiteX5" fmla="*/ 8394706 w 8554753"/>
              <a:gd name="connsiteY5" fmla="*/ 2238230 h 5532452"/>
              <a:gd name="connsiteX6" fmla="*/ 7872192 w 8554753"/>
              <a:gd name="connsiteY6" fmla="*/ 3022001 h 5532452"/>
              <a:gd name="connsiteX7" fmla="*/ 5491849 w 8554753"/>
              <a:gd name="connsiteY7" fmla="*/ 3036515 h 5532452"/>
              <a:gd name="connsiteX8" fmla="*/ 5245106 w 8554753"/>
              <a:gd name="connsiteY8" fmla="*/ 3921887 h 5532452"/>
              <a:gd name="connsiteX9" fmla="*/ 5288649 w 8554753"/>
              <a:gd name="connsiteY9" fmla="*/ 5329773 h 5532452"/>
              <a:gd name="connsiteX10" fmla="*/ 3996877 w 8554753"/>
              <a:gd name="connsiteY10" fmla="*/ 5489430 h 5532452"/>
              <a:gd name="connsiteX11" fmla="*/ 2458363 w 8554753"/>
              <a:gd name="connsiteY11" fmla="*/ 5402344 h 5532452"/>
              <a:gd name="connsiteX12" fmla="*/ 1863277 w 8554753"/>
              <a:gd name="connsiteY12" fmla="*/ 4183144 h 5532452"/>
              <a:gd name="connsiteX13" fmla="*/ 194135 w 8554753"/>
              <a:gd name="connsiteY13" fmla="*/ 3776744 h 5532452"/>
              <a:gd name="connsiteX14" fmla="*/ 63506 w 8554753"/>
              <a:gd name="connsiteY14" fmla="*/ 2078573 h 5532452"/>
              <a:gd name="connsiteX15" fmla="*/ 455392 w 8554753"/>
              <a:gd name="connsiteY15" fmla="*/ 888401 h 5532452"/>
              <a:gd name="connsiteX16" fmla="*/ 1253677 w 8554753"/>
              <a:gd name="connsiteY16" fmla="*/ 757773 h 5532452"/>
              <a:gd name="connsiteX0" fmla="*/ 1253677 w 8554753"/>
              <a:gd name="connsiteY0" fmla="*/ 775539 h 5550218"/>
              <a:gd name="connsiteX1" fmla="*/ 2443849 w 8554753"/>
              <a:gd name="connsiteY1" fmla="*/ 1138395 h 5550218"/>
              <a:gd name="connsiteX2" fmla="*/ 3038935 w 8554753"/>
              <a:gd name="connsiteY2" fmla="*/ 49824 h 5550218"/>
              <a:gd name="connsiteX3" fmla="*/ 4693563 w 8554753"/>
              <a:gd name="connsiteY3" fmla="*/ 136909 h 5550218"/>
              <a:gd name="connsiteX4" fmla="*/ 5419278 w 8554753"/>
              <a:gd name="connsiteY4" fmla="*/ 1631882 h 5550218"/>
              <a:gd name="connsiteX5" fmla="*/ 8394706 w 8554753"/>
              <a:gd name="connsiteY5" fmla="*/ 2255996 h 5550218"/>
              <a:gd name="connsiteX6" fmla="*/ 7872192 w 8554753"/>
              <a:gd name="connsiteY6" fmla="*/ 3039767 h 5550218"/>
              <a:gd name="connsiteX7" fmla="*/ 5491849 w 8554753"/>
              <a:gd name="connsiteY7" fmla="*/ 3054281 h 5550218"/>
              <a:gd name="connsiteX8" fmla="*/ 5245106 w 8554753"/>
              <a:gd name="connsiteY8" fmla="*/ 3939653 h 5550218"/>
              <a:gd name="connsiteX9" fmla="*/ 5288649 w 8554753"/>
              <a:gd name="connsiteY9" fmla="*/ 5347539 h 5550218"/>
              <a:gd name="connsiteX10" fmla="*/ 3996877 w 8554753"/>
              <a:gd name="connsiteY10" fmla="*/ 5507196 h 5550218"/>
              <a:gd name="connsiteX11" fmla="*/ 2458363 w 8554753"/>
              <a:gd name="connsiteY11" fmla="*/ 5420110 h 5550218"/>
              <a:gd name="connsiteX12" fmla="*/ 1863277 w 8554753"/>
              <a:gd name="connsiteY12" fmla="*/ 4200910 h 5550218"/>
              <a:gd name="connsiteX13" fmla="*/ 194135 w 8554753"/>
              <a:gd name="connsiteY13" fmla="*/ 3794510 h 5550218"/>
              <a:gd name="connsiteX14" fmla="*/ 63506 w 8554753"/>
              <a:gd name="connsiteY14" fmla="*/ 2096339 h 5550218"/>
              <a:gd name="connsiteX15" fmla="*/ 455392 w 8554753"/>
              <a:gd name="connsiteY15" fmla="*/ 906167 h 5550218"/>
              <a:gd name="connsiteX16" fmla="*/ 1253677 w 8554753"/>
              <a:gd name="connsiteY16" fmla="*/ 775539 h 5550218"/>
              <a:gd name="connsiteX0" fmla="*/ 1253677 w 8554753"/>
              <a:gd name="connsiteY0" fmla="*/ 1094854 h 5550218"/>
              <a:gd name="connsiteX1" fmla="*/ 2443849 w 8554753"/>
              <a:gd name="connsiteY1" fmla="*/ 1138395 h 5550218"/>
              <a:gd name="connsiteX2" fmla="*/ 3038935 w 8554753"/>
              <a:gd name="connsiteY2" fmla="*/ 49824 h 5550218"/>
              <a:gd name="connsiteX3" fmla="*/ 4693563 w 8554753"/>
              <a:gd name="connsiteY3" fmla="*/ 136909 h 5550218"/>
              <a:gd name="connsiteX4" fmla="*/ 5419278 w 8554753"/>
              <a:gd name="connsiteY4" fmla="*/ 1631882 h 5550218"/>
              <a:gd name="connsiteX5" fmla="*/ 8394706 w 8554753"/>
              <a:gd name="connsiteY5" fmla="*/ 2255996 h 5550218"/>
              <a:gd name="connsiteX6" fmla="*/ 7872192 w 8554753"/>
              <a:gd name="connsiteY6" fmla="*/ 3039767 h 5550218"/>
              <a:gd name="connsiteX7" fmla="*/ 5491849 w 8554753"/>
              <a:gd name="connsiteY7" fmla="*/ 3054281 h 5550218"/>
              <a:gd name="connsiteX8" fmla="*/ 5245106 w 8554753"/>
              <a:gd name="connsiteY8" fmla="*/ 3939653 h 5550218"/>
              <a:gd name="connsiteX9" fmla="*/ 5288649 w 8554753"/>
              <a:gd name="connsiteY9" fmla="*/ 5347539 h 5550218"/>
              <a:gd name="connsiteX10" fmla="*/ 3996877 w 8554753"/>
              <a:gd name="connsiteY10" fmla="*/ 5507196 h 5550218"/>
              <a:gd name="connsiteX11" fmla="*/ 2458363 w 8554753"/>
              <a:gd name="connsiteY11" fmla="*/ 5420110 h 5550218"/>
              <a:gd name="connsiteX12" fmla="*/ 1863277 w 8554753"/>
              <a:gd name="connsiteY12" fmla="*/ 4200910 h 5550218"/>
              <a:gd name="connsiteX13" fmla="*/ 194135 w 8554753"/>
              <a:gd name="connsiteY13" fmla="*/ 3794510 h 5550218"/>
              <a:gd name="connsiteX14" fmla="*/ 63506 w 8554753"/>
              <a:gd name="connsiteY14" fmla="*/ 2096339 h 5550218"/>
              <a:gd name="connsiteX15" fmla="*/ 455392 w 8554753"/>
              <a:gd name="connsiteY15" fmla="*/ 906167 h 5550218"/>
              <a:gd name="connsiteX16" fmla="*/ 1253677 w 8554753"/>
              <a:gd name="connsiteY16" fmla="*/ 1094854 h 5550218"/>
              <a:gd name="connsiteX0" fmla="*/ 1253677 w 8554753"/>
              <a:gd name="connsiteY0" fmla="*/ 1094854 h 5550218"/>
              <a:gd name="connsiteX1" fmla="*/ 2443849 w 8554753"/>
              <a:gd name="connsiteY1" fmla="*/ 1138395 h 5550218"/>
              <a:gd name="connsiteX2" fmla="*/ 3038935 w 8554753"/>
              <a:gd name="connsiteY2" fmla="*/ 49824 h 5550218"/>
              <a:gd name="connsiteX3" fmla="*/ 4693563 w 8554753"/>
              <a:gd name="connsiteY3" fmla="*/ 136909 h 5550218"/>
              <a:gd name="connsiteX4" fmla="*/ 5419278 w 8554753"/>
              <a:gd name="connsiteY4" fmla="*/ 1631882 h 5550218"/>
              <a:gd name="connsiteX5" fmla="*/ 8394706 w 8554753"/>
              <a:gd name="connsiteY5" fmla="*/ 2255996 h 5550218"/>
              <a:gd name="connsiteX6" fmla="*/ 7872192 w 8554753"/>
              <a:gd name="connsiteY6" fmla="*/ 3039767 h 5550218"/>
              <a:gd name="connsiteX7" fmla="*/ 5491849 w 8554753"/>
              <a:gd name="connsiteY7" fmla="*/ 3054281 h 5550218"/>
              <a:gd name="connsiteX8" fmla="*/ 5245106 w 8554753"/>
              <a:gd name="connsiteY8" fmla="*/ 3939653 h 5550218"/>
              <a:gd name="connsiteX9" fmla="*/ 5288649 w 8554753"/>
              <a:gd name="connsiteY9" fmla="*/ 5347539 h 5550218"/>
              <a:gd name="connsiteX10" fmla="*/ 3996877 w 8554753"/>
              <a:gd name="connsiteY10" fmla="*/ 5507196 h 5550218"/>
              <a:gd name="connsiteX11" fmla="*/ 2458363 w 8554753"/>
              <a:gd name="connsiteY11" fmla="*/ 5420110 h 5550218"/>
              <a:gd name="connsiteX12" fmla="*/ 1863277 w 8554753"/>
              <a:gd name="connsiteY12" fmla="*/ 4200910 h 5550218"/>
              <a:gd name="connsiteX13" fmla="*/ 194135 w 8554753"/>
              <a:gd name="connsiteY13" fmla="*/ 3794510 h 5550218"/>
              <a:gd name="connsiteX14" fmla="*/ 63506 w 8554753"/>
              <a:gd name="connsiteY14" fmla="*/ 2096339 h 5550218"/>
              <a:gd name="connsiteX15" fmla="*/ 644078 w 8554753"/>
              <a:gd name="connsiteY15" fmla="*/ 1617367 h 5550218"/>
              <a:gd name="connsiteX16" fmla="*/ 1253677 w 8554753"/>
              <a:gd name="connsiteY16" fmla="*/ 1094854 h 5550218"/>
              <a:gd name="connsiteX0" fmla="*/ 1107568 w 8408644"/>
              <a:gd name="connsiteY0" fmla="*/ 1094854 h 5550218"/>
              <a:gd name="connsiteX1" fmla="*/ 2297740 w 8408644"/>
              <a:gd name="connsiteY1" fmla="*/ 1138395 h 5550218"/>
              <a:gd name="connsiteX2" fmla="*/ 2892826 w 8408644"/>
              <a:gd name="connsiteY2" fmla="*/ 49824 h 5550218"/>
              <a:gd name="connsiteX3" fmla="*/ 4547454 w 8408644"/>
              <a:gd name="connsiteY3" fmla="*/ 136909 h 5550218"/>
              <a:gd name="connsiteX4" fmla="*/ 5273169 w 8408644"/>
              <a:gd name="connsiteY4" fmla="*/ 1631882 h 5550218"/>
              <a:gd name="connsiteX5" fmla="*/ 8248597 w 8408644"/>
              <a:gd name="connsiteY5" fmla="*/ 2255996 h 5550218"/>
              <a:gd name="connsiteX6" fmla="*/ 7726083 w 8408644"/>
              <a:gd name="connsiteY6" fmla="*/ 3039767 h 5550218"/>
              <a:gd name="connsiteX7" fmla="*/ 5345740 w 8408644"/>
              <a:gd name="connsiteY7" fmla="*/ 3054281 h 5550218"/>
              <a:gd name="connsiteX8" fmla="*/ 5098997 w 8408644"/>
              <a:gd name="connsiteY8" fmla="*/ 3939653 h 5550218"/>
              <a:gd name="connsiteX9" fmla="*/ 5142540 w 8408644"/>
              <a:gd name="connsiteY9" fmla="*/ 5347539 h 5550218"/>
              <a:gd name="connsiteX10" fmla="*/ 3850768 w 8408644"/>
              <a:gd name="connsiteY10" fmla="*/ 5507196 h 5550218"/>
              <a:gd name="connsiteX11" fmla="*/ 2312254 w 8408644"/>
              <a:gd name="connsiteY11" fmla="*/ 5420110 h 5550218"/>
              <a:gd name="connsiteX12" fmla="*/ 1717168 w 8408644"/>
              <a:gd name="connsiteY12" fmla="*/ 4200910 h 5550218"/>
              <a:gd name="connsiteX13" fmla="*/ 48026 w 8408644"/>
              <a:gd name="connsiteY13" fmla="*/ 3794510 h 5550218"/>
              <a:gd name="connsiteX14" fmla="*/ 439912 w 8408644"/>
              <a:gd name="connsiteY14" fmla="*/ 2618854 h 5550218"/>
              <a:gd name="connsiteX15" fmla="*/ 497969 w 8408644"/>
              <a:gd name="connsiteY15" fmla="*/ 1617367 h 5550218"/>
              <a:gd name="connsiteX16" fmla="*/ 1107568 w 8408644"/>
              <a:gd name="connsiteY16" fmla="*/ 1094854 h 5550218"/>
              <a:gd name="connsiteX0" fmla="*/ 1107568 w 8408644"/>
              <a:gd name="connsiteY0" fmla="*/ 1094854 h 5550218"/>
              <a:gd name="connsiteX1" fmla="*/ 2297740 w 8408644"/>
              <a:gd name="connsiteY1" fmla="*/ 1138395 h 5550218"/>
              <a:gd name="connsiteX2" fmla="*/ 2892826 w 8408644"/>
              <a:gd name="connsiteY2" fmla="*/ 49824 h 5550218"/>
              <a:gd name="connsiteX3" fmla="*/ 4547454 w 8408644"/>
              <a:gd name="connsiteY3" fmla="*/ 136909 h 5550218"/>
              <a:gd name="connsiteX4" fmla="*/ 5273169 w 8408644"/>
              <a:gd name="connsiteY4" fmla="*/ 1631882 h 5550218"/>
              <a:gd name="connsiteX5" fmla="*/ 8248597 w 8408644"/>
              <a:gd name="connsiteY5" fmla="*/ 2255996 h 5550218"/>
              <a:gd name="connsiteX6" fmla="*/ 7726083 w 8408644"/>
              <a:gd name="connsiteY6" fmla="*/ 3039767 h 5550218"/>
              <a:gd name="connsiteX7" fmla="*/ 5345740 w 8408644"/>
              <a:gd name="connsiteY7" fmla="*/ 3054281 h 5550218"/>
              <a:gd name="connsiteX8" fmla="*/ 5098997 w 8408644"/>
              <a:gd name="connsiteY8" fmla="*/ 3939653 h 5550218"/>
              <a:gd name="connsiteX9" fmla="*/ 5142540 w 8408644"/>
              <a:gd name="connsiteY9" fmla="*/ 5347539 h 5550218"/>
              <a:gd name="connsiteX10" fmla="*/ 3850768 w 8408644"/>
              <a:gd name="connsiteY10" fmla="*/ 5507196 h 5550218"/>
              <a:gd name="connsiteX11" fmla="*/ 2312254 w 8408644"/>
              <a:gd name="connsiteY11" fmla="*/ 5420110 h 5550218"/>
              <a:gd name="connsiteX12" fmla="*/ 1717168 w 8408644"/>
              <a:gd name="connsiteY12" fmla="*/ 4200910 h 5550218"/>
              <a:gd name="connsiteX13" fmla="*/ 48026 w 8408644"/>
              <a:gd name="connsiteY13" fmla="*/ 3794510 h 5550218"/>
              <a:gd name="connsiteX14" fmla="*/ 439912 w 8408644"/>
              <a:gd name="connsiteY14" fmla="*/ 2618854 h 5550218"/>
              <a:gd name="connsiteX15" fmla="*/ 570540 w 8408644"/>
              <a:gd name="connsiteY15" fmla="*/ 1733482 h 5550218"/>
              <a:gd name="connsiteX16" fmla="*/ 1107568 w 8408644"/>
              <a:gd name="connsiteY16" fmla="*/ 1094854 h 5550218"/>
              <a:gd name="connsiteX0" fmla="*/ 1088851 w 8389927"/>
              <a:gd name="connsiteY0" fmla="*/ 1094854 h 5550218"/>
              <a:gd name="connsiteX1" fmla="*/ 2279023 w 8389927"/>
              <a:gd name="connsiteY1" fmla="*/ 1138395 h 5550218"/>
              <a:gd name="connsiteX2" fmla="*/ 2874109 w 8389927"/>
              <a:gd name="connsiteY2" fmla="*/ 49824 h 5550218"/>
              <a:gd name="connsiteX3" fmla="*/ 4528737 w 8389927"/>
              <a:gd name="connsiteY3" fmla="*/ 136909 h 5550218"/>
              <a:gd name="connsiteX4" fmla="*/ 5254452 w 8389927"/>
              <a:gd name="connsiteY4" fmla="*/ 1631882 h 5550218"/>
              <a:gd name="connsiteX5" fmla="*/ 8229880 w 8389927"/>
              <a:gd name="connsiteY5" fmla="*/ 2255996 h 5550218"/>
              <a:gd name="connsiteX6" fmla="*/ 7707366 w 8389927"/>
              <a:gd name="connsiteY6" fmla="*/ 3039767 h 5550218"/>
              <a:gd name="connsiteX7" fmla="*/ 5327023 w 8389927"/>
              <a:gd name="connsiteY7" fmla="*/ 3054281 h 5550218"/>
              <a:gd name="connsiteX8" fmla="*/ 5080280 w 8389927"/>
              <a:gd name="connsiteY8" fmla="*/ 3939653 h 5550218"/>
              <a:gd name="connsiteX9" fmla="*/ 5123823 w 8389927"/>
              <a:gd name="connsiteY9" fmla="*/ 5347539 h 5550218"/>
              <a:gd name="connsiteX10" fmla="*/ 3832051 w 8389927"/>
              <a:gd name="connsiteY10" fmla="*/ 5507196 h 5550218"/>
              <a:gd name="connsiteX11" fmla="*/ 2293537 w 8389927"/>
              <a:gd name="connsiteY11" fmla="*/ 5420110 h 5550218"/>
              <a:gd name="connsiteX12" fmla="*/ 1698451 w 8389927"/>
              <a:gd name="connsiteY12" fmla="*/ 4200910 h 5550218"/>
              <a:gd name="connsiteX13" fmla="*/ 29309 w 8389927"/>
              <a:gd name="connsiteY13" fmla="*/ 3794510 h 5550218"/>
              <a:gd name="connsiteX14" fmla="*/ 609880 w 8389927"/>
              <a:gd name="connsiteY14" fmla="*/ 2763996 h 5550218"/>
              <a:gd name="connsiteX15" fmla="*/ 551823 w 8389927"/>
              <a:gd name="connsiteY15" fmla="*/ 1733482 h 5550218"/>
              <a:gd name="connsiteX16" fmla="*/ 1088851 w 8389927"/>
              <a:gd name="connsiteY16" fmla="*/ 1094854 h 5550218"/>
              <a:gd name="connsiteX0" fmla="*/ 557588 w 7858664"/>
              <a:gd name="connsiteY0" fmla="*/ 1094854 h 5550218"/>
              <a:gd name="connsiteX1" fmla="*/ 1747760 w 7858664"/>
              <a:gd name="connsiteY1" fmla="*/ 1138395 h 5550218"/>
              <a:gd name="connsiteX2" fmla="*/ 2342846 w 7858664"/>
              <a:gd name="connsiteY2" fmla="*/ 49824 h 5550218"/>
              <a:gd name="connsiteX3" fmla="*/ 3997474 w 7858664"/>
              <a:gd name="connsiteY3" fmla="*/ 136909 h 5550218"/>
              <a:gd name="connsiteX4" fmla="*/ 4723189 w 7858664"/>
              <a:gd name="connsiteY4" fmla="*/ 1631882 h 5550218"/>
              <a:gd name="connsiteX5" fmla="*/ 7698617 w 7858664"/>
              <a:gd name="connsiteY5" fmla="*/ 2255996 h 5550218"/>
              <a:gd name="connsiteX6" fmla="*/ 7176103 w 7858664"/>
              <a:gd name="connsiteY6" fmla="*/ 3039767 h 5550218"/>
              <a:gd name="connsiteX7" fmla="*/ 4795760 w 7858664"/>
              <a:gd name="connsiteY7" fmla="*/ 3054281 h 5550218"/>
              <a:gd name="connsiteX8" fmla="*/ 4549017 w 7858664"/>
              <a:gd name="connsiteY8" fmla="*/ 3939653 h 5550218"/>
              <a:gd name="connsiteX9" fmla="*/ 4592560 w 7858664"/>
              <a:gd name="connsiteY9" fmla="*/ 5347539 h 5550218"/>
              <a:gd name="connsiteX10" fmla="*/ 3300788 w 7858664"/>
              <a:gd name="connsiteY10" fmla="*/ 5507196 h 5550218"/>
              <a:gd name="connsiteX11" fmla="*/ 1762274 w 7858664"/>
              <a:gd name="connsiteY11" fmla="*/ 5420110 h 5550218"/>
              <a:gd name="connsiteX12" fmla="*/ 1167188 w 7858664"/>
              <a:gd name="connsiteY12" fmla="*/ 4200910 h 5550218"/>
              <a:gd name="connsiteX13" fmla="*/ 383417 w 7858664"/>
              <a:gd name="connsiteY13" fmla="*/ 3997710 h 5550218"/>
              <a:gd name="connsiteX14" fmla="*/ 78617 w 7858664"/>
              <a:gd name="connsiteY14" fmla="*/ 2763996 h 5550218"/>
              <a:gd name="connsiteX15" fmla="*/ 20560 w 7858664"/>
              <a:gd name="connsiteY15" fmla="*/ 1733482 h 5550218"/>
              <a:gd name="connsiteX16" fmla="*/ 557588 w 7858664"/>
              <a:gd name="connsiteY16" fmla="*/ 1094854 h 5550218"/>
              <a:gd name="connsiteX0" fmla="*/ 557588 w 7859713"/>
              <a:gd name="connsiteY0" fmla="*/ 1114748 h 5570112"/>
              <a:gd name="connsiteX1" fmla="*/ 1747760 w 7859713"/>
              <a:gd name="connsiteY1" fmla="*/ 1158289 h 5570112"/>
              <a:gd name="connsiteX2" fmla="*/ 2342846 w 7859713"/>
              <a:gd name="connsiteY2" fmla="*/ 69718 h 5570112"/>
              <a:gd name="connsiteX3" fmla="*/ 3997474 w 7859713"/>
              <a:gd name="connsiteY3" fmla="*/ 156803 h 5570112"/>
              <a:gd name="connsiteX4" fmla="*/ 4708674 w 7859713"/>
              <a:gd name="connsiteY4" fmla="*/ 1927548 h 5570112"/>
              <a:gd name="connsiteX5" fmla="*/ 7698617 w 7859713"/>
              <a:gd name="connsiteY5" fmla="*/ 2275890 h 5570112"/>
              <a:gd name="connsiteX6" fmla="*/ 7176103 w 7859713"/>
              <a:gd name="connsiteY6" fmla="*/ 3059661 h 5570112"/>
              <a:gd name="connsiteX7" fmla="*/ 4795760 w 7859713"/>
              <a:gd name="connsiteY7" fmla="*/ 3074175 h 5570112"/>
              <a:gd name="connsiteX8" fmla="*/ 4549017 w 7859713"/>
              <a:gd name="connsiteY8" fmla="*/ 3959547 h 5570112"/>
              <a:gd name="connsiteX9" fmla="*/ 4592560 w 7859713"/>
              <a:gd name="connsiteY9" fmla="*/ 5367433 h 5570112"/>
              <a:gd name="connsiteX10" fmla="*/ 3300788 w 7859713"/>
              <a:gd name="connsiteY10" fmla="*/ 5527090 h 5570112"/>
              <a:gd name="connsiteX11" fmla="*/ 1762274 w 7859713"/>
              <a:gd name="connsiteY11" fmla="*/ 5440004 h 5570112"/>
              <a:gd name="connsiteX12" fmla="*/ 1167188 w 7859713"/>
              <a:gd name="connsiteY12" fmla="*/ 4220804 h 5570112"/>
              <a:gd name="connsiteX13" fmla="*/ 383417 w 7859713"/>
              <a:gd name="connsiteY13" fmla="*/ 4017604 h 5570112"/>
              <a:gd name="connsiteX14" fmla="*/ 78617 w 7859713"/>
              <a:gd name="connsiteY14" fmla="*/ 2783890 h 5570112"/>
              <a:gd name="connsiteX15" fmla="*/ 20560 w 7859713"/>
              <a:gd name="connsiteY15" fmla="*/ 1753376 h 5570112"/>
              <a:gd name="connsiteX16" fmla="*/ 557588 w 7859713"/>
              <a:gd name="connsiteY16" fmla="*/ 1114748 h 5570112"/>
              <a:gd name="connsiteX0" fmla="*/ 557588 w 7859713"/>
              <a:gd name="connsiteY0" fmla="*/ 1114748 h 5570112"/>
              <a:gd name="connsiteX1" fmla="*/ 1747760 w 7859713"/>
              <a:gd name="connsiteY1" fmla="*/ 1158289 h 5570112"/>
              <a:gd name="connsiteX2" fmla="*/ 2342846 w 7859713"/>
              <a:gd name="connsiteY2" fmla="*/ 69718 h 5570112"/>
              <a:gd name="connsiteX3" fmla="*/ 3997474 w 7859713"/>
              <a:gd name="connsiteY3" fmla="*/ 156803 h 5570112"/>
              <a:gd name="connsiteX4" fmla="*/ 4708674 w 7859713"/>
              <a:gd name="connsiteY4" fmla="*/ 1927548 h 5570112"/>
              <a:gd name="connsiteX5" fmla="*/ 7698617 w 7859713"/>
              <a:gd name="connsiteY5" fmla="*/ 2159776 h 5570112"/>
              <a:gd name="connsiteX6" fmla="*/ 7176103 w 7859713"/>
              <a:gd name="connsiteY6" fmla="*/ 3059661 h 5570112"/>
              <a:gd name="connsiteX7" fmla="*/ 4795760 w 7859713"/>
              <a:gd name="connsiteY7" fmla="*/ 3074175 h 5570112"/>
              <a:gd name="connsiteX8" fmla="*/ 4549017 w 7859713"/>
              <a:gd name="connsiteY8" fmla="*/ 3959547 h 5570112"/>
              <a:gd name="connsiteX9" fmla="*/ 4592560 w 7859713"/>
              <a:gd name="connsiteY9" fmla="*/ 5367433 h 5570112"/>
              <a:gd name="connsiteX10" fmla="*/ 3300788 w 7859713"/>
              <a:gd name="connsiteY10" fmla="*/ 5527090 h 5570112"/>
              <a:gd name="connsiteX11" fmla="*/ 1762274 w 7859713"/>
              <a:gd name="connsiteY11" fmla="*/ 5440004 h 5570112"/>
              <a:gd name="connsiteX12" fmla="*/ 1167188 w 7859713"/>
              <a:gd name="connsiteY12" fmla="*/ 4220804 h 5570112"/>
              <a:gd name="connsiteX13" fmla="*/ 383417 w 7859713"/>
              <a:gd name="connsiteY13" fmla="*/ 4017604 h 5570112"/>
              <a:gd name="connsiteX14" fmla="*/ 78617 w 7859713"/>
              <a:gd name="connsiteY14" fmla="*/ 2783890 h 5570112"/>
              <a:gd name="connsiteX15" fmla="*/ 20560 w 7859713"/>
              <a:gd name="connsiteY15" fmla="*/ 1753376 h 5570112"/>
              <a:gd name="connsiteX16" fmla="*/ 557588 w 7859713"/>
              <a:gd name="connsiteY16" fmla="*/ 1114748 h 5570112"/>
              <a:gd name="connsiteX0" fmla="*/ 557588 w 7662463"/>
              <a:gd name="connsiteY0" fmla="*/ 1114748 h 5570112"/>
              <a:gd name="connsiteX1" fmla="*/ 1747760 w 7662463"/>
              <a:gd name="connsiteY1" fmla="*/ 1158289 h 5570112"/>
              <a:gd name="connsiteX2" fmla="*/ 2342846 w 7662463"/>
              <a:gd name="connsiteY2" fmla="*/ 69718 h 5570112"/>
              <a:gd name="connsiteX3" fmla="*/ 3997474 w 7662463"/>
              <a:gd name="connsiteY3" fmla="*/ 156803 h 5570112"/>
              <a:gd name="connsiteX4" fmla="*/ 4708674 w 7662463"/>
              <a:gd name="connsiteY4" fmla="*/ 1927548 h 5570112"/>
              <a:gd name="connsiteX5" fmla="*/ 7451874 w 7662463"/>
              <a:gd name="connsiteY5" fmla="*/ 2116233 h 5570112"/>
              <a:gd name="connsiteX6" fmla="*/ 7176103 w 7662463"/>
              <a:gd name="connsiteY6" fmla="*/ 3059661 h 5570112"/>
              <a:gd name="connsiteX7" fmla="*/ 4795760 w 7662463"/>
              <a:gd name="connsiteY7" fmla="*/ 3074175 h 5570112"/>
              <a:gd name="connsiteX8" fmla="*/ 4549017 w 7662463"/>
              <a:gd name="connsiteY8" fmla="*/ 3959547 h 5570112"/>
              <a:gd name="connsiteX9" fmla="*/ 4592560 w 7662463"/>
              <a:gd name="connsiteY9" fmla="*/ 5367433 h 5570112"/>
              <a:gd name="connsiteX10" fmla="*/ 3300788 w 7662463"/>
              <a:gd name="connsiteY10" fmla="*/ 5527090 h 5570112"/>
              <a:gd name="connsiteX11" fmla="*/ 1762274 w 7662463"/>
              <a:gd name="connsiteY11" fmla="*/ 5440004 h 5570112"/>
              <a:gd name="connsiteX12" fmla="*/ 1167188 w 7662463"/>
              <a:gd name="connsiteY12" fmla="*/ 4220804 h 5570112"/>
              <a:gd name="connsiteX13" fmla="*/ 383417 w 7662463"/>
              <a:gd name="connsiteY13" fmla="*/ 4017604 h 5570112"/>
              <a:gd name="connsiteX14" fmla="*/ 78617 w 7662463"/>
              <a:gd name="connsiteY14" fmla="*/ 2783890 h 5570112"/>
              <a:gd name="connsiteX15" fmla="*/ 20560 w 7662463"/>
              <a:gd name="connsiteY15" fmla="*/ 1753376 h 5570112"/>
              <a:gd name="connsiteX16" fmla="*/ 557588 w 7662463"/>
              <a:gd name="connsiteY16" fmla="*/ 1114748 h 5570112"/>
              <a:gd name="connsiteX0" fmla="*/ 557588 w 7677456"/>
              <a:gd name="connsiteY0" fmla="*/ 1116853 h 5572217"/>
              <a:gd name="connsiteX1" fmla="*/ 1747760 w 7677456"/>
              <a:gd name="connsiteY1" fmla="*/ 1160394 h 5572217"/>
              <a:gd name="connsiteX2" fmla="*/ 2342846 w 7677456"/>
              <a:gd name="connsiteY2" fmla="*/ 71823 h 5572217"/>
              <a:gd name="connsiteX3" fmla="*/ 3997474 w 7677456"/>
              <a:gd name="connsiteY3" fmla="*/ 158908 h 5572217"/>
              <a:gd name="connsiteX4" fmla="*/ 4505474 w 7677456"/>
              <a:gd name="connsiteY4" fmla="*/ 1958681 h 5572217"/>
              <a:gd name="connsiteX5" fmla="*/ 7451874 w 7677456"/>
              <a:gd name="connsiteY5" fmla="*/ 2118338 h 5572217"/>
              <a:gd name="connsiteX6" fmla="*/ 7176103 w 7677456"/>
              <a:gd name="connsiteY6" fmla="*/ 3061766 h 5572217"/>
              <a:gd name="connsiteX7" fmla="*/ 4795760 w 7677456"/>
              <a:gd name="connsiteY7" fmla="*/ 3076280 h 5572217"/>
              <a:gd name="connsiteX8" fmla="*/ 4549017 w 7677456"/>
              <a:gd name="connsiteY8" fmla="*/ 3961652 h 5572217"/>
              <a:gd name="connsiteX9" fmla="*/ 4592560 w 7677456"/>
              <a:gd name="connsiteY9" fmla="*/ 5369538 h 5572217"/>
              <a:gd name="connsiteX10" fmla="*/ 3300788 w 7677456"/>
              <a:gd name="connsiteY10" fmla="*/ 5529195 h 5572217"/>
              <a:gd name="connsiteX11" fmla="*/ 1762274 w 7677456"/>
              <a:gd name="connsiteY11" fmla="*/ 5442109 h 5572217"/>
              <a:gd name="connsiteX12" fmla="*/ 1167188 w 7677456"/>
              <a:gd name="connsiteY12" fmla="*/ 4222909 h 5572217"/>
              <a:gd name="connsiteX13" fmla="*/ 383417 w 7677456"/>
              <a:gd name="connsiteY13" fmla="*/ 4019709 h 5572217"/>
              <a:gd name="connsiteX14" fmla="*/ 78617 w 7677456"/>
              <a:gd name="connsiteY14" fmla="*/ 2785995 h 5572217"/>
              <a:gd name="connsiteX15" fmla="*/ 20560 w 7677456"/>
              <a:gd name="connsiteY15" fmla="*/ 1755481 h 5572217"/>
              <a:gd name="connsiteX16" fmla="*/ 557588 w 7677456"/>
              <a:gd name="connsiteY16" fmla="*/ 1116853 h 5572217"/>
              <a:gd name="connsiteX0" fmla="*/ 557588 w 7492049"/>
              <a:gd name="connsiteY0" fmla="*/ 1116853 h 5572217"/>
              <a:gd name="connsiteX1" fmla="*/ 1747760 w 7492049"/>
              <a:gd name="connsiteY1" fmla="*/ 1160394 h 5572217"/>
              <a:gd name="connsiteX2" fmla="*/ 2342846 w 7492049"/>
              <a:gd name="connsiteY2" fmla="*/ 71823 h 5572217"/>
              <a:gd name="connsiteX3" fmla="*/ 3997474 w 7492049"/>
              <a:gd name="connsiteY3" fmla="*/ 158908 h 5572217"/>
              <a:gd name="connsiteX4" fmla="*/ 4505474 w 7492049"/>
              <a:gd name="connsiteY4" fmla="*/ 1958681 h 5572217"/>
              <a:gd name="connsiteX5" fmla="*/ 7176103 w 7492049"/>
              <a:gd name="connsiteY5" fmla="*/ 2060280 h 5572217"/>
              <a:gd name="connsiteX6" fmla="*/ 7176103 w 7492049"/>
              <a:gd name="connsiteY6" fmla="*/ 3061766 h 5572217"/>
              <a:gd name="connsiteX7" fmla="*/ 4795760 w 7492049"/>
              <a:gd name="connsiteY7" fmla="*/ 3076280 h 5572217"/>
              <a:gd name="connsiteX8" fmla="*/ 4549017 w 7492049"/>
              <a:gd name="connsiteY8" fmla="*/ 3961652 h 5572217"/>
              <a:gd name="connsiteX9" fmla="*/ 4592560 w 7492049"/>
              <a:gd name="connsiteY9" fmla="*/ 5369538 h 5572217"/>
              <a:gd name="connsiteX10" fmla="*/ 3300788 w 7492049"/>
              <a:gd name="connsiteY10" fmla="*/ 5529195 h 5572217"/>
              <a:gd name="connsiteX11" fmla="*/ 1762274 w 7492049"/>
              <a:gd name="connsiteY11" fmla="*/ 5442109 h 5572217"/>
              <a:gd name="connsiteX12" fmla="*/ 1167188 w 7492049"/>
              <a:gd name="connsiteY12" fmla="*/ 4222909 h 5572217"/>
              <a:gd name="connsiteX13" fmla="*/ 383417 w 7492049"/>
              <a:gd name="connsiteY13" fmla="*/ 4019709 h 5572217"/>
              <a:gd name="connsiteX14" fmla="*/ 78617 w 7492049"/>
              <a:gd name="connsiteY14" fmla="*/ 2785995 h 5572217"/>
              <a:gd name="connsiteX15" fmla="*/ 20560 w 7492049"/>
              <a:gd name="connsiteY15" fmla="*/ 1755481 h 5572217"/>
              <a:gd name="connsiteX16" fmla="*/ 557588 w 7492049"/>
              <a:gd name="connsiteY16" fmla="*/ 1116853 h 5572217"/>
              <a:gd name="connsiteX0" fmla="*/ 485962 w 7420423"/>
              <a:gd name="connsiteY0" fmla="*/ 1116853 h 5572217"/>
              <a:gd name="connsiteX1" fmla="*/ 1676134 w 7420423"/>
              <a:gd name="connsiteY1" fmla="*/ 1160394 h 5572217"/>
              <a:gd name="connsiteX2" fmla="*/ 2271220 w 7420423"/>
              <a:gd name="connsiteY2" fmla="*/ 71823 h 5572217"/>
              <a:gd name="connsiteX3" fmla="*/ 3925848 w 7420423"/>
              <a:gd name="connsiteY3" fmla="*/ 158908 h 5572217"/>
              <a:gd name="connsiteX4" fmla="*/ 4433848 w 7420423"/>
              <a:gd name="connsiteY4" fmla="*/ 1958681 h 5572217"/>
              <a:gd name="connsiteX5" fmla="*/ 7104477 w 7420423"/>
              <a:gd name="connsiteY5" fmla="*/ 2060280 h 5572217"/>
              <a:gd name="connsiteX6" fmla="*/ 7104477 w 7420423"/>
              <a:gd name="connsiteY6" fmla="*/ 3061766 h 5572217"/>
              <a:gd name="connsiteX7" fmla="*/ 4724134 w 7420423"/>
              <a:gd name="connsiteY7" fmla="*/ 3076280 h 5572217"/>
              <a:gd name="connsiteX8" fmla="*/ 4477391 w 7420423"/>
              <a:gd name="connsiteY8" fmla="*/ 3961652 h 5572217"/>
              <a:gd name="connsiteX9" fmla="*/ 4520934 w 7420423"/>
              <a:gd name="connsiteY9" fmla="*/ 5369538 h 5572217"/>
              <a:gd name="connsiteX10" fmla="*/ 3229162 w 7420423"/>
              <a:gd name="connsiteY10" fmla="*/ 5529195 h 5572217"/>
              <a:gd name="connsiteX11" fmla="*/ 1690648 w 7420423"/>
              <a:gd name="connsiteY11" fmla="*/ 5442109 h 5572217"/>
              <a:gd name="connsiteX12" fmla="*/ 1095562 w 7420423"/>
              <a:gd name="connsiteY12" fmla="*/ 4222909 h 5572217"/>
              <a:gd name="connsiteX13" fmla="*/ 311791 w 7420423"/>
              <a:gd name="connsiteY13" fmla="*/ 4019709 h 5572217"/>
              <a:gd name="connsiteX14" fmla="*/ 6991 w 7420423"/>
              <a:gd name="connsiteY14" fmla="*/ 2785995 h 5572217"/>
              <a:gd name="connsiteX15" fmla="*/ 195677 w 7420423"/>
              <a:gd name="connsiteY15" fmla="*/ 1755481 h 5572217"/>
              <a:gd name="connsiteX16" fmla="*/ 485962 w 7420423"/>
              <a:gd name="connsiteY16" fmla="*/ 1116853 h 5572217"/>
              <a:gd name="connsiteX0" fmla="*/ 674648 w 7420423"/>
              <a:gd name="connsiteY0" fmla="*/ 1189425 h 5572217"/>
              <a:gd name="connsiteX1" fmla="*/ 1676134 w 7420423"/>
              <a:gd name="connsiteY1" fmla="*/ 1160394 h 5572217"/>
              <a:gd name="connsiteX2" fmla="*/ 2271220 w 7420423"/>
              <a:gd name="connsiteY2" fmla="*/ 71823 h 5572217"/>
              <a:gd name="connsiteX3" fmla="*/ 3925848 w 7420423"/>
              <a:gd name="connsiteY3" fmla="*/ 158908 h 5572217"/>
              <a:gd name="connsiteX4" fmla="*/ 4433848 w 7420423"/>
              <a:gd name="connsiteY4" fmla="*/ 1958681 h 5572217"/>
              <a:gd name="connsiteX5" fmla="*/ 7104477 w 7420423"/>
              <a:gd name="connsiteY5" fmla="*/ 2060280 h 5572217"/>
              <a:gd name="connsiteX6" fmla="*/ 7104477 w 7420423"/>
              <a:gd name="connsiteY6" fmla="*/ 3061766 h 5572217"/>
              <a:gd name="connsiteX7" fmla="*/ 4724134 w 7420423"/>
              <a:gd name="connsiteY7" fmla="*/ 3076280 h 5572217"/>
              <a:gd name="connsiteX8" fmla="*/ 4477391 w 7420423"/>
              <a:gd name="connsiteY8" fmla="*/ 3961652 h 5572217"/>
              <a:gd name="connsiteX9" fmla="*/ 4520934 w 7420423"/>
              <a:gd name="connsiteY9" fmla="*/ 5369538 h 5572217"/>
              <a:gd name="connsiteX10" fmla="*/ 3229162 w 7420423"/>
              <a:gd name="connsiteY10" fmla="*/ 5529195 h 5572217"/>
              <a:gd name="connsiteX11" fmla="*/ 1690648 w 7420423"/>
              <a:gd name="connsiteY11" fmla="*/ 5442109 h 5572217"/>
              <a:gd name="connsiteX12" fmla="*/ 1095562 w 7420423"/>
              <a:gd name="connsiteY12" fmla="*/ 4222909 h 5572217"/>
              <a:gd name="connsiteX13" fmla="*/ 311791 w 7420423"/>
              <a:gd name="connsiteY13" fmla="*/ 4019709 h 5572217"/>
              <a:gd name="connsiteX14" fmla="*/ 6991 w 7420423"/>
              <a:gd name="connsiteY14" fmla="*/ 2785995 h 5572217"/>
              <a:gd name="connsiteX15" fmla="*/ 195677 w 7420423"/>
              <a:gd name="connsiteY15" fmla="*/ 1755481 h 5572217"/>
              <a:gd name="connsiteX16" fmla="*/ 674648 w 7420423"/>
              <a:gd name="connsiteY16" fmla="*/ 1189425 h 5572217"/>
              <a:gd name="connsiteX0" fmla="*/ 674648 w 7420423"/>
              <a:gd name="connsiteY0" fmla="*/ 1189425 h 5572217"/>
              <a:gd name="connsiteX1" fmla="*/ 1676134 w 7420423"/>
              <a:gd name="connsiteY1" fmla="*/ 1160394 h 5572217"/>
              <a:gd name="connsiteX2" fmla="*/ 2271220 w 7420423"/>
              <a:gd name="connsiteY2" fmla="*/ 71823 h 5572217"/>
              <a:gd name="connsiteX3" fmla="*/ 3925848 w 7420423"/>
              <a:gd name="connsiteY3" fmla="*/ 158908 h 5572217"/>
              <a:gd name="connsiteX4" fmla="*/ 4433848 w 7420423"/>
              <a:gd name="connsiteY4" fmla="*/ 1958681 h 5572217"/>
              <a:gd name="connsiteX5" fmla="*/ 7104477 w 7420423"/>
              <a:gd name="connsiteY5" fmla="*/ 2060280 h 5572217"/>
              <a:gd name="connsiteX6" fmla="*/ 7104477 w 7420423"/>
              <a:gd name="connsiteY6" fmla="*/ 3061766 h 5572217"/>
              <a:gd name="connsiteX7" fmla="*/ 4724134 w 7420423"/>
              <a:gd name="connsiteY7" fmla="*/ 3076280 h 5572217"/>
              <a:gd name="connsiteX8" fmla="*/ 4477391 w 7420423"/>
              <a:gd name="connsiteY8" fmla="*/ 3961652 h 5572217"/>
              <a:gd name="connsiteX9" fmla="*/ 4520934 w 7420423"/>
              <a:gd name="connsiteY9" fmla="*/ 5369538 h 5572217"/>
              <a:gd name="connsiteX10" fmla="*/ 3229162 w 7420423"/>
              <a:gd name="connsiteY10" fmla="*/ 5529195 h 5572217"/>
              <a:gd name="connsiteX11" fmla="*/ 1690648 w 7420423"/>
              <a:gd name="connsiteY11" fmla="*/ 5442109 h 5572217"/>
              <a:gd name="connsiteX12" fmla="*/ 1095562 w 7420423"/>
              <a:gd name="connsiteY12" fmla="*/ 4222909 h 5572217"/>
              <a:gd name="connsiteX13" fmla="*/ 311791 w 7420423"/>
              <a:gd name="connsiteY13" fmla="*/ 4019709 h 5572217"/>
              <a:gd name="connsiteX14" fmla="*/ 6991 w 7420423"/>
              <a:gd name="connsiteY14" fmla="*/ 2785995 h 5572217"/>
              <a:gd name="connsiteX15" fmla="*/ 195677 w 7420423"/>
              <a:gd name="connsiteY15" fmla="*/ 1755481 h 5572217"/>
              <a:gd name="connsiteX16" fmla="*/ 674648 w 7420423"/>
              <a:gd name="connsiteY16" fmla="*/ 1189425 h 5572217"/>
              <a:gd name="connsiteX0" fmla="*/ 525501 w 7271276"/>
              <a:gd name="connsiteY0" fmla="*/ 1189425 h 5572217"/>
              <a:gd name="connsiteX1" fmla="*/ 1526987 w 7271276"/>
              <a:gd name="connsiteY1" fmla="*/ 1160394 h 5572217"/>
              <a:gd name="connsiteX2" fmla="*/ 2122073 w 7271276"/>
              <a:gd name="connsiteY2" fmla="*/ 71823 h 5572217"/>
              <a:gd name="connsiteX3" fmla="*/ 3776701 w 7271276"/>
              <a:gd name="connsiteY3" fmla="*/ 158908 h 5572217"/>
              <a:gd name="connsiteX4" fmla="*/ 4284701 w 7271276"/>
              <a:gd name="connsiteY4" fmla="*/ 1958681 h 5572217"/>
              <a:gd name="connsiteX5" fmla="*/ 6955330 w 7271276"/>
              <a:gd name="connsiteY5" fmla="*/ 2060280 h 5572217"/>
              <a:gd name="connsiteX6" fmla="*/ 6955330 w 7271276"/>
              <a:gd name="connsiteY6" fmla="*/ 3061766 h 5572217"/>
              <a:gd name="connsiteX7" fmla="*/ 4574987 w 7271276"/>
              <a:gd name="connsiteY7" fmla="*/ 3076280 h 5572217"/>
              <a:gd name="connsiteX8" fmla="*/ 4328244 w 7271276"/>
              <a:gd name="connsiteY8" fmla="*/ 3961652 h 5572217"/>
              <a:gd name="connsiteX9" fmla="*/ 4371787 w 7271276"/>
              <a:gd name="connsiteY9" fmla="*/ 5369538 h 5572217"/>
              <a:gd name="connsiteX10" fmla="*/ 3080015 w 7271276"/>
              <a:gd name="connsiteY10" fmla="*/ 5529195 h 5572217"/>
              <a:gd name="connsiteX11" fmla="*/ 1541501 w 7271276"/>
              <a:gd name="connsiteY11" fmla="*/ 5442109 h 5572217"/>
              <a:gd name="connsiteX12" fmla="*/ 946415 w 7271276"/>
              <a:gd name="connsiteY12" fmla="*/ 4222909 h 5572217"/>
              <a:gd name="connsiteX13" fmla="*/ 162644 w 7271276"/>
              <a:gd name="connsiteY13" fmla="*/ 4019709 h 5572217"/>
              <a:gd name="connsiteX14" fmla="*/ 17501 w 7271276"/>
              <a:gd name="connsiteY14" fmla="*/ 2815024 h 5572217"/>
              <a:gd name="connsiteX15" fmla="*/ 46530 w 7271276"/>
              <a:gd name="connsiteY15" fmla="*/ 1755481 h 5572217"/>
              <a:gd name="connsiteX16" fmla="*/ 525501 w 7271276"/>
              <a:gd name="connsiteY16" fmla="*/ 1189425 h 5572217"/>
              <a:gd name="connsiteX0" fmla="*/ 514477 w 7260252"/>
              <a:gd name="connsiteY0" fmla="*/ 1189425 h 5572217"/>
              <a:gd name="connsiteX1" fmla="*/ 1515963 w 7260252"/>
              <a:gd name="connsiteY1" fmla="*/ 1160394 h 5572217"/>
              <a:gd name="connsiteX2" fmla="*/ 2111049 w 7260252"/>
              <a:gd name="connsiteY2" fmla="*/ 71823 h 5572217"/>
              <a:gd name="connsiteX3" fmla="*/ 3765677 w 7260252"/>
              <a:gd name="connsiteY3" fmla="*/ 158908 h 5572217"/>
              <a:gd name="connsiteX4" fmla="*/ 4273677 w 7260252"/>
              <a:gd name="connsiteY4" fmla="*/ 1958681 h 5572217"/>
              <a:gd name="connsiteX5" fmla="*/ 6944306 w 7260252"/>
              <a:gd name="connsiteY5" fmla="*/ 2060280 h 5572217"/>
              <a:gd name="connsiteX6" fmla="*/ 6944306 w 7260252"/>
              <a:gd name="connsiteY6" fmla="*/ 3061766 h 5572217"/>
              <a:gd name="connsiteX7" fmla="*/ 4563963 w 7260252"/>
              <a:gd name="connsiteY7" fmla="*/ 3076280 h 5572217"/>
              <a:gd name="connsiteX8" fmla="*/ 4317220 w 7260252"/>
              <a:gd name="connsiteY8" fmla="*/ 3961652 h 5572217"/>
              <a:gd name="connsiteX9" fmla="*/ 4360763 w 7260252"/>
              <a:gd name="connsiteY9" fmla="*/ 5369538 h 5572217"/>
              <a:gd name="connsiteX10" fmla="*/ 3068991 w 7260252"/>
              <a:gd name="connsiteY10" fmla="*/ 5529195 h 5572217"/>
              <a:gd name="connsiteX11" fmla="*/ 1530477 w 7260252"/>
              <a:gd name="connsiteY11" fmla="*/ 5442109 h 5572217"/>
              <a:gd name="connsiteX12" fmla="*/ 935391 w 7260252"/>
              <a:gd name="connsiteY12" fmla="*/ 4222909 h 5572217"/>
              <a:gd name="connsiteX13" fmla="*/ 354820 w 7260252"/>
              <a:gd name="connsiteY13" fmla="*/ 4077766 h 5572217"/>
              <a:gd name="connsiteX14" fmla="*/ 6477 w 7260252"/>
              <a:gd name="connsiteY14" fmla="*/ 2815024 h 5572217"/>
              <a:gd name="connsiteX15" fmla="*/ 35506 w 7260252"/>
              <a:gd name="connsiteY15" fmla="*/ 1755481 h 5572217"/>
              <a:gd name="connsiteX16" fmla="*/ 514477 w 7260252"/>
              <a:gd name="connsiteY16" fmla="*/ 1189425 h 5572217"/>
              <a:gd name="connsiteX0" fmla="*/ 518213 w 7263988"/>
              <a:gd name="connsiteY0" fmla="*/ 1189425 h 5572217"/>
              <a:gd name="connsiteX1" fmla="*/ 1519699 w 7263988"/>
              <a:gd name="connsiteY1" fmla="*/ 1160394 h 5572217"/>
              <a:gd name="connsiteX2" fmla="*/ 2114785 w 7263988"/>
              <a:gd name="connsiteY2" fmla="*/ 71823 h 5572217"/>
              <a:gd name="connsiteX3" fmla="*/ 3769413 w 7263988"/>
              <a:gd name="connsiteY3" fmla="*/ 158908 h 5572217"/>
              <a:gd name="connsiteX4" fmla="*/ 4277413 w 7263988"/>
              <a:gd name="connsiteY4" fmla="*/ 1958681 h 5572217"/>
              <a:gd name="connsiteX5" fmla="*/ 6948042 w 7263988"/>
              <a:gd name="connsiteY5" fmla="*/ 2060280 h 5572217"/>
              <a:gd name="connsiteX6" fmla="*/ 6948042 w 7263988"/>
              <a:gd name="connsiteY6" fmla="*/ 3061766 h 5572217"/>
              <a:gd name="connsiteX7" fmla="*/ 4567699 w 7263988"/>
              <a:gd name="connsiteY7" fmla="*/ 3076280 h 5572217"/>
              <a:gd name="connsiteX8" fmla="*/ 4320956 w 7263988"/>
              <a:gd name="connsiteY8" fmla="*/ 3961652 h 5572217"/>
              <a:gd name="connsiteX9" fmla="*/ 4364499 w 7263988"/>
              <a:gd name="connsiteY9" fmla="*/ 5369538 h 5572217"/>
              <a:gd name="connsiteX10" fmla="*/ 3072727 w 7263988"/>
              <a:gd name="connsiteY10" fmla="*/ 5529195 h 5572217"/>
              <a:gd name="connsiteX11" fmla="*/ 1534213 w 7263988"/>
              <a:gd name="connsiteY11" fmla="*/ 5442109 h 5572217"/>
              <a:gd name="connsiteX12" fmla="*/ 939127 w 7263988"/>
              <a:gd name="connsiteY12" fmla="*/ 4222909 h 5572217"/>
              <a:gd name="connsiteX13" fmla="*/ 358556 w 7263988"/>
              <a:gd name="connsiteY13" fmla="*/ 4077766 h 5572217"/>
              <a:gd name="connsiteX14" fmla="*/ 10213 w 7263988"/>
              <a:gd name="connsiteY14" fmla="*/ 2815024 h 5572217"/>
              <a:gd name="connsiteX15" fmla="*/ 39242 w 7263988"/>
              <a:gd name="connsiteY15" fmla="*/ 1755481 h 5572217"/>
              <a:gd name="connsiteX16" fmla="*/ 518213 w 7263988"/>
              <a:gd name="connsiteY16" fmla="*/ 1189425 h 5572217"/>
              <a:gd name="connsiteX0" fmla="*/ 518213 w 7263988"/>
              <a:gd name="connsiteY0" fmla="*/ 1189425 h 5572217"/>
              <a:gd name="connsiteX1" fmla="*/ 1519699 w 7263988"/>
              <a:gd name="connsiteY1" fmla="*/ 1160394 h 5572217"/>
              <a:gd name="connsiteX2" fmla="*/ 2114785 w 7263988"/>
              <a:gd name="connsiteY2" fmla="*/ 71823 h 5572217"/>
              <a:gd name="connsiteX3" fmla="*/ 3769413 w 7263988"/>
              <a:gd name="connsiteY3" fmla="*/ 158908 h 5572217"/>
              <a:gd name="connsiteX4" fmla="*/ 4277413 w 7263988"/>
              <a:gd name="connsiteY4" fmla="*/ 1958681 h 5572217"/>
              <a:gd name="connsiteX5" fmla="*/ 6948042 w 7263988"/>
              <a:gd name="connsiteY5" fmla="*/ 2060280 h 5572217"/>
              <a:gd name="connsiteX6" fmla="*/ 6948042 w 7263988"/>
              <a:gd name="connsiteY6" fmla="*/ 3061766 h 5572217"/>
              <a:gd name="connsiteX7" fmla="*/ 4567699 w 7263988"/>
              <a:gd name="connsiteY7" fmla="*/ 3076280 h 5572217"/>
              <a:gd name="connsiteX8" fmla="*/ 4320956 w 7263988"/>
              <a:gd name="connsiteY8" fmla="*/ 3961652 h 5572217"/>
              <a:gd name="connsiteX9" fmla="*/ 4364499 w 7263988"/>
              <a:gd name="connsiteY9" fmla="*/ 5369538 h 5572217"/>
              <a:gd name="connsiteX10" fmla="*/ 3072727 w 7263988"/>
              <a:gd name="connsiteY10" fmla="*/ 5529195 h 5572217"/>
              <a:gd name="connsiteX11" fmla="*/ 1534213 w 7263988"/>
              <a:gd name="connsiteY11" fmla="*/ 5442109 h 5572217"/>
              <a:gd name="connsiteX12" fmla="*/ 939127 w 7263988"/>
              <a:gd name="connsiteY12" fmla="*/ 4222909 h 5572217"/>
              <a:gd name="connsiteX13" fmla="*/ 358556 w 7263988"/>
              <a:gd name="connsiteY13" fmla="*/ 4077766 h 5572217"/>
              <a:gd name="connsiteX14" fmla="*/ 10213 w 7263988"/>
              <a:gd name="connsiteY14" fmla="*/ 2815024 h 5572217"/>
              <a:gd name="connsiteX15" fmla="*/ 111813 w 7263988"/>
              <a:gd name="connsiteY15" fmla="*/ 1755481 h 5572217"/>
              <a:gd name="connsiteX16" fmla="*/ 518213 w 7263988"/>
              <a:gd name="connsiteY16" fmla="*/ 1189425 h 5572217"/>
              <a:gd name="connsiteX0" fmla="*/ 518213 w 7263988"/>
              <a:gd name="connsiteY0" fmla="*/ 1189425 h 5576188"/>
              <a:gd name="connsiteX1" fmla="*/ 1519699 w 7263988"/>
              <a:gd name="connsiteY1" fmla="*/ 1160394 h 5576188"/>
              <a:gd name="connsiteX2" fmla="*/ 2114785 w 7263988"/>
              <a:gd name="connsiteY2" fmla="*/ 71823 h 5576188"/>
              <a:gd name="connsiteX3" fmla="*/ 3769413 w 7263988"/>
              <a:gd name="connsiteY3" fmla="*/ 158908 h 5576188"/>
              <a:gd name="connsiteX4" fmla="*/ 4277413 w 7263988"/>
              <a:gd name="connsiteY4" fmla="*/ 1958681 h 5576188"/>
              <a:gd name="connsiteX5" fmla="*/ 6948042 w 7263988"/>
              <a:gd name="connsiteY5" fmla="*/ 2060280 h 5576188"/>
              <a:gd name="connsiteX6" fmla="*/ 6948042 w 7263988"/>
              <a:gd name="connsiteY6" fmla="*/ 3061766 h 5576188"/>
              <a:gd name="connsiteX7" fmla="*/ 4567699 w 7263988"/>
              <a:gd name="connsiteY7" fmla="*/ 3076280 h 5576188"/>
              <a:gd name="connsiteX8" fmla="*/ 4320956 w 7263988"/>
              <a:gd name="connsiteY8" fmla="*/ 3961652 h 5576188"/>
              <a:gd name="connsiteX9" fmla="*/ 4243475 w 7263988"/>
              <a:gd name="connsiteY9" fmla="*/ 5302302 h 5576188"/>
              <a:gd name="connsiteX10" fmla="*/ 3072727 w 7263988"/>
              <a:gd name="connsiteY10" fmla="*/ 5529195 h 5576188"/>
              <a:gd name="connsiteX11" fmla="*/ 1534213 w 7263988"/>
              <a:gd name="connsiteY11" fmla="*/ 5442109 h 5576188"/>
              <a:gd name="connsiteX12" fmla="*/ 939127 w 7263988"/>
              <a:gd name="connsiteY12" fmla="*/ 4222909 h 5576188"/>
              <a:gd name="connsiteX13" fmla="*/ 358556 w 7263988"/>
              <a:gd name="connsiteY13" fmla="*/ 4077766 h 5576188"/>
              <a:gd name="connsiteX14" fmla="*/ 10213 w 7263988"/>
              <a:gd name="connsiteY14" fmla="*/ 2815024 h 5576188"/>
              <a:gd name="connsiteX15" fmla="*/ 111813 w 7263988"/>
              <a:gd name="connsiteY15" fmla="*/ 1755481 h 5576188"/>
              <a:gd name="connsiteX16" fmla="*/ 518213 w 7263988"/>
              <a:gd name="connsiteY16" fmla="*/ 1189425 h 5576188"/>
              <a:gd name="connsiteX0" fmla="*/ 518213 w 7263988"/>
              <a:gd name="connsiteY0" fmla="*/ 1189425 h 5535794"/>
              <a:gd name="connsiteX1" fmla="*/ 1519699 w 7263988"/>
              <a:gd name="connsiteY1" fmla="*/ 1160394 h 5535794"/>
              <a:gd name="connsiteX2" fmla="*/ 2114785 w 7263988"/>
              <a:gd name="connsiteY2" fmla="*/ 71823 h 5535794"/>
              <a:gd name="connsiteX3" fmla="*/ 3769413 w 7263988"/>
              <a:gd name="connsiteY3" fmla="*/ 158908 h 5535794"/>
              <a:gd name="connsiteX4" fmla="*/ 4277413 w 7263988"/>
              <a:gd name="connsiteY4" fmla="*/ 1958681 h 5535794"/>
              <a:gd name="connsiteX5" fmla="*/ 6948042 w 7263988"/>
              <a:gd name="connsiteY5" fmla="*/ 2060280 h 5535794"/>
              <a:gd name="connsiteX6" fmla="*/ 6948042 w 7263988"/>
              <a:gd name="connsiteY6" fmla="*/ 3061766 h 5535794"/>
              <a:gd name="connsiteX7" fmla="*/ 4567699 w 7263988"/>
              <a:gd name="connsiteY7" fmla="*/ 3076280 h 5535794"/>
              <a:gd name="connsiteX8" fmla="*/ 4320956 w 7263988"/>
              <a:gd name="connsiteY8" fmla="*/ 3961652 h 5535794"/>
              <a:gd name="connsiteX9" fmla="*/ 4243475 w 7263988"/>
              <a:gd name="connsiteY9" fmla="*/ 5302302 h 5535794"/>
              <a:gd name="connsiteX10" fmla="*/ 3072727 w 7263988"/>
              <a:gd name="connsiteY10" fmla="*/ 5529195 h 5535794"/>
              <a:gd name="connsiteX11" fmla="*/ 1608171 w 7263988"/>
              <a:gd name="connsiteY11" fmla="*/ 5226956 h 5535794"/>
              <a:gd name="connsiteX12" fmla="*/ 939127 w 7263988"/>
              <a:gd name="connsiteY12" fmla="*/ 4222909 h 5535794"/>
              <a:gd name="connsiteX13" fmla="*/ 358556 w 7263988"/>
              <a:gd name="connsiteY13" fmla="*/ 4077766 h 5535794"/>
              <a:gd name="connsiteX14" fmla="*/ 10213 w 7263988"/>
              <a:gd name="connsiteY14" fmla="*/ 2815024 h 5535794"/>
              <a:gd name="connsiteX15" fmla="*/ 111813 w 7263988"/>
              <a:gd name="connsiteY15" fmla="*/ 1755481 h 5535794"/>
              <a:gd name="connsiteX16" fmla="*/ 518213 w 7263988"/>
              <a:gd name="connsiteY16" fmla="*/ 1189425 h 5535794"/>
              <a:gd name="connsiteX0" fmla="*/ 518213 w 7263988"/>
              <a:gd name="connsiteY0" fmla="*/ 1189425 h 5478700"/>
              <a:gd name="connsiteX1" fmla="*/ 1519699 w 7263988"/>
              <a:gd name="connsiteY1" fmla="*/ 1160394 h 5478700"/>
              <a:gd name="connsiteX2" fmla="*/ 2114785 w 7263988"/>
              <a:gd name="connsiteY2" fmla="*/ 71823 h 5478700"/>
              <a:gd name="connsiteX3" fmla="*/ 3769413 w 7263988"/>
              <a:gd name="connsiteY3" fmla="*/ 158908 h 5478700"/>
              <a:gd name="connsiteX4" fmla="*/ 4277413 w 7263988"/>
              <a:gd name="connsiteY4" fmla="*/ 1958681 h 5478700"/>
              <a:gd name="connsiteX5" fmla="*/ 6948042 w 7263988"/>
              <a:gd name="connsiteY5" fmla="*/ 2060280 h 5478700"/>
              <a:gd name="connsiteX6" fmla="*/ 6948042 w 7263988"/>
              <a:gd name="connsiteY6" fmla="*/ 3061766 h 5478700"/>
              <a:gd name="connsiteX7" fmla="*/ 4567699 w 7263988"/>
              <a:gd name="connsiteY7" fmla="*/ 3076280 h 5478700"/>
              <a:gd name="connsiteX8" fmla="*/ 4320956 w 7263988"/>
              <a:gd name="connsiteY8" fmla="*/ 3961652 h 5478700"/>
              <a:gd name="connsiteX9" fmla="*/ 4243475 w 7263988"/>
              <a:gd name="connsiteY9" fmla="*/ 5302302 h 5478700"/>
              <a:gd name="connsiteX10" fmla="*/ 3072727 w 7263988"/>
              <a:gd name="connsiteY10" fmla="*/ 5455236 h 5478700"/>
              <a:gd name="connsiteX11" fmla="*/ 1608171 w 7263988"/>
              <a:gd name="connsiteY11" fmla="*/ 5226956 h 5478700"/>
              <a:gd name="connsiteX12" fmla="*/ 939127 w 7263988"/>
              <a:gd name="connsiteY12" fmla="*/ 4222909 h 5478700"/>
              <a:gd name="connsiteX13" fmla="*/ 358556 w 7263988"/>
              <a:gd name="connsiteY13" fmla="*/ 4077766 h 5478700"/>
              <a:gd name="connsiteX14" fmla="*/ 10213 w 7263988"/>
              <a:gd name="connsiteY14" fmla="*/ 2815024 h 5478700"/>
              <a:gd name="connsiteX15" fmla="*/ 111813 w 7263988"/>
              <a:gd name="connsiteY15" fmla="*/ 1755481 h 5478700"/>
              <a:gd name="connsiteX16" fmla="*/ 518213 w 7263988"/>
              <a:gd name="connsiteY16" fmla="*/ 1189425 h 5478700"/>
              <a:gd name="connsiteX0" fmla="*/ 518213 w 7263988"/>
              <a:gd name="connsiteY0" fmla="*/ 1189425 h 5459471"/>
              <a:gd name="connsiteX1" fmla="*/ 1519699 w 7263988"/>
              <a:gd name="connsiteY1" fmla="*/ 1160394 h 5459471"/>
              <a:gd name="connsiteX2" fmla="*/ 2114785 w 7263988"/>
              <a:gd name="connsiteY2" fmla="*/ 71823 h 5459471"/>
              <a:gd name="connsiteX3" fmla="*/ 3769413 w 7263988"/>
              <a:gd name="connsiteY3" fmla="*/ 158908 h 5459471"/>
              <a:gd name="connsiteX4" fmla="*/ 4277413 w 7263988"/>
              <a:gd name="connsiteY4" fmla="*/ 1958681 h 5459471"/>
              <a:gd name="connsiteX5" fmla="*/ 6948042 w 7263988"/>
              <a:gd name="connsiteY5" fmla="*/ 2060280 h 5459471"/>
              <a:gd name="connsiteX6" fmla="*/ 6948042 w 7263988"/>
              <a:gd name="connsiteY6" fmla="*/ 3061766 h 5459471"/>
              <a:gd name="connsiteX7" fmla="*/ 4567699 w 7263988"/>
              <a:gd name="connsiteY7" fmla="*/ 3076280 h 5459471"/>
              <a:gd name="connsiteX8" fmla="*/ 4320956 w 7263988"/>
              <a:gd name="connsiteY8" fmla="*/ 3961652 h 5459471"/>
              <a:gd name="connsiteX9" fmla="*/ 4209857 w 7263988"/>
              <a:gd name="connsiteY9" fmla="*/ 5248514 h 5459471"/>
              <a:gd name="connsiteX10" fmla="*/ 3072727 w 7263988"/>
              <a:gd name="connsiteY10" fmla="*/ 5455236 h 5459471"/>
              <a:gd name="connsiteX11" fmla="*/ 1608171 w 7263988"/>
              <a:gd name="connsiteY11" fmla="*/ 5226956 h 5459471"/>
              <a:gd name="connsiteX12" fmla="*/ 939127 w 7263988"/>
              <a:gd name="connsiteY12" fmla="*/ 4222909 h 5459471"/>
              <a:gd name="connsiteX13" fmla="*/ 358556 w 7263988"/>
              <a:gd name="connsiteY13" fmla="*/ 4077766 h 5459471"/>
              <a:gd name="connsiteX14" fmla="*/ 10213 w 7263988"/>
              <a:gd name="connsiteY14" fmla="*/ 2815024 h 5459471"/>
              <a:gd name="connsiteX15" fmla="*/ 111813 w 7263988"/>
              <a:gd name="connsiteY15" fmla="*/ 1755481 h 5459471"/>
              <a:gd name="connsiteX16" fmla="*/ 518213 w 7263988"/>
              <a:gd name="connsiteY16" fmla="*/ 1189425 h 5459471"/>
              <a:gd name="connsiteX0" fmla="*/ 516699 w 7262474"/>
              <a:gd name="connsiteY0" fmla="*/ 1189425 h 5459471"/>
              <a:gd name="connsiteX1" fmla="*/ 1518185 w 7262474"/>
              <a:gd name="connsiteY1" fmla="*/ 1160394 h 5459471"/>
              <a:gd name="connsiteX2" fmla="*/ 2113271 w 7262474"/>
              <a:gd name="connsiteY2" fmla="*/ 71823 h 5459471"/>
              <a:gd name="connsiteX3" fmla="*/ 3767899 w 7262474"/>
              <a:gd name="connsiteY3" fmla="*/ 158908 h 5459471"/>
              <a:gd name="connsiteX4" fmla="*/ 4275899 w 7262474"/>
              <a:gd name="connsiteY4" fmla="*/ 1958681 h 5459471"/>
              <a:gd name="connsiteX5" fmla="*/ 6946528 w 7262474"/>
              <a:gd name="connsiteY5" fmla="*/ 2060280 h 5459471"/>
              <a:gd name="connsiteX6" fmla="*/ 6946528 w 7262474"/>
              <a:gd name="connsiteY6" fmla="*/ 3061766 h 5459471"/>
              <a:gd name="connsiteX7" fmla="*/ 4566185 w 7262474"/>
              <a:gd name="connsiteY7" fmla="*/ 3076280 h 5459471"/>
              <a:gd name="connsiteX8" fmla="*/ 4319442 w 7262474"/>
              <a:gd name="connsiteY8" fmla="*/ 3961652 h 5459471"/>
              <a:gd name="connsiteX9" fmla="*/ 4208343 w 7262474"/>
              <a:gd name="connsiteY9" fmla="*/ 5248514 h 5459471"/>
              <a:gd name="connsiteX10" fmla="*/ 3071213 w 7262474"/>
              <a:gd name="connsiteY10" fmla="*/ 5455236 h 5459471"/>
              <a:gd name="connsiteX11" fmla="*/ 1606657 w 7262474"/>
              <a:gd name="connsiteY11" fmla="*/ 5226956 h 5459471"/>
              <a:gd name="connsiteX12" fmla="*/ 1636860 w 7262474"/>
              <a:gd name="connsiteY12" fmla="*/ 3927073 h 5459471"/>
              <a:gd name="connsiteX13" fmla="*/ 357042 w 7262474"/>
              <a:gd name="connsiteY13" fmla="*/ 4077766 h 5459471"/>
              <a:gd name="connsiteX14" fmla="*/ 8699 w 7262474"/>
              <a:gd name="connsiteY14" fmla="*/ 2815024 h 5459471"/>
              <a:gd name="connsiteX15" fmla="*/ 110299 w 7262474"/>
              <a:gd name="connsiteY15" fmla="*/ 1755481 h 5459471"/>
              <a:gd name="connsiteX16" fmla="*/ 516699 w 7262474"/>
              <a:gd name="connsiteY16" fmla="*/ 1189425 h 5459471"/>
              <a:gd name="connsiteX0" fmla="*/ 516699 w 7262474"/>
              <a:gd name="connsiteY0" fmla="*/ 1189425 h 5463811"/>
              <a:gd name="connsiteX1" fmla="*/ 1518185 w 7262474"/>
              <a:gd name="connsiteY1" fmla="*/ 1160394 h 5463811"/>
              <a:gd name="connsiteX2" fmla="*/ 2113271 w 7262474"/>
              <a:gd name="connsiteY2" fmla="*/ 71823 h 5463811"/>
              <a:gd name="connsiteX3" fmla="*/ 3767899 w 7262474"/>
              <a:gd name="connsiteY3" fmla="*/ 158908 h 5463811"/>
              <a:gd name="connsiteX4" fmla="*/ 4275899 w 7262474"/>
              <a:gd name="connsiteY4" fmla="*/ 1958681 h 5463811"/>
              <a:gd name="connsiteX5" fmla="*/ 6946528 w 7262474"/>
              <a:gd name="connsiteY5" fmla="*/ 2060280 h 5463811"/>
              <a:gd name="connsiteX6" fmla="*/ 6946528 w 7262474"/>
              <a:gd name="connsiteY6" fmla="*/ 3061766 h 5463811"/>
              <a:gd name="connsiteX7" fmla="*/ 4566185 w 7262474"/>
              <a:gd name="connsiteY7" fmla="*/ 3076280 h 5463811"/>
              <a:gd name="connsiteX8" fmla="*/ 4319442 w 7262474"/>
              <a:gd name="connsiteY8" fmla="*/ 3961652 h 5463811"/>
              <a:gd name="connsiteX9" fmla="*/ 4208343 w 7262474"/>
              <a:gd name="connsiteY9" fmla="*/ 5248514 h 5463811"/>
              <a:gd name="connsiteX10" fmla="*/ 3071213 w 7262474"/>
              <a:gd name="connsiteY10" fmla="*/ 5455236 h 5463811"/>
              <a:gd name="connsiteX11" fmla="*/ 1774745 w 7262474"/>
              <a:gd name="connsiteY11" fmla="*/ 5166444 h 5463811"/>
              <a:gd name="connsiteX12" fmla="*/ 1636860 w 7262474"/>
              <a:gd name="connsiteY12" fmla="*/ 3927073 h 5463811"/>
              <a:gd name="connsiteX13" fmla="*/ 357042 w 7262474"/>
              <a:gd name="connsiteY13" fmla="*/ 4077766 h 5463811"/>
              <a:gd name="connsiteX14" fmla="*/ 8699 w 7262474"/>
              <a:gd name="connsiteY14" fmla="*/ 2815024 h 5463811"/>
              <a:gd name="connsiteX15" fmla="*/ 110299 w 7262474"/>
              <a:gd name="connsiteY15" fmla="*/ 1755481 h 5463811"/>
              <a:gd name="connsiteX16" fmla="*/ 516699 w 7262474"/>
              <a:gd name="connsiteY16" fmla="*/ 1189425 h 5463811"/>
              <a:gd name="connsiteX0" fmla="*/ 521535 w 7267310"/>
              <a:gd name="connsiteY0" fmla="*/ 1189425 h 5463811"/>
              <a:gd name="connsiteX1" fmla="*/ 1523021 w 7267310"/>
              <a:gd name="connsiteY1" fmla="*/ 1160394 h 5463811"/>
              <a:gd name="connsiteX2" fmla="*/ 2118107 w 7267310"/>
              <a:gd name="connsiteY2" fmla="*/ 71823 h 5463811"/>
              <a:gd name="connsiteX3" fmla="*/ 3772735 w 7267310"/>
              <a:gd name="connsiteY3" fmla="*/ 158908 h 5463811"/>
              <a:gd name="connsiteX4" fmla="*/ 4280735 w 7267310"/>
              <a:gd name="connsiteY4" fmla="*/ 1958681 h 5463811"/>
              <a:gd name="connsiteX5" fmla="*/ 6951364 w 7267310"/>
              <a:gd name="connsiteY5" fmla="*/ 2060280 h 5463811"/>
              <a:gd name="connsiteX6" fmla="*/ 6951364 w 7267310"/>
              <a:gd name="connsiteY6" fmla="*/ 3061766 h 5463811"/>
              <a:gd name="connsiteX7" fmla="*/ 4571021 w 7267310"/>
              <a:gd name="connsiteY7" fmla="*/ 3076280 h 5463811"/>
              <a:gd name="connsiteX8" fmla="*/ 4324278 w 7267310"/>
              <a:gd name="connsiteY8" fmla="*/ 3961652 h 5463811"/>
              <a:gd name="connsiteX9" fmla="*/ 4213179 w 7267310"/>
              <a:gd name="connsiteY9" fmla="*/ 5248514 h 5463811"/>
              <a:gd name="connsiteX10" fmla="*/ 3076049 w 7267310"/>
              <a:gd name="connsiteY10" fmla="*/ 5455236 h 5463811"/>
              <a:gd name="connsiteX11" fmla="*/ 1779581 w 7267310"/>
              <a:gd name="connsiteY11" fmla="*/ 5166444 h 5463811"/>
              <a:gd name="connsiteX12" fmla="*/ 1641696 w 7267310"/>
              <a:gd name="connsiteY12" fmla="*/ 3927073 h 5463811"/>
              <a:gd name="connsiteX13" fmla="*/ 294643 w 7267310"/>
              <a:gd name="connsiteY13" fmla="*/ 3815548 h 5463811"/>
              <a:gd name="connsiteX14" fmla="*/ 13535 w 7267310"/>
              <a:gd name="connsiteY14" fmla="*/ 2815024 h 5463811"/>
              <a:gd name="connsiteX15" fmla="*/ 115135 w 7267310"/>
              <a:gd name="connsiteY15" fmla="*/ 1755481 h 5463811"/>
              <a:gd name="connsiteX16" fmla="*/ 521535 w 7267310"/>
              <a:gd name="connsiteY16" fmla="*/ 1189425 h 5463811"/>
              <a:gd name="connsiteX0" fmla="*/ 497378 w 7243153"/>
              <a:gd name="connsiteY0" fmla="*/ 1189425 h 5463811"/>
              <a:gd name="connsiteX1" fmla="*/ 1498864 w 7243153"/>
              <a:gd name="connsiteY1" fmla="*/ 1160394 h 5463811"/>
              <a:gd name="connsiteX2" fmla="*/ 2093950 w 7243153"/>
              <a:gd name="connsiteY2" fmla="*/ 71823 h 5463811"/>
              <a:gd name="connsiteX3" fmla="*/ 3748578 w 7243153"/>
              <a:gd name="connsiteY3" fmla="*/ 158908 h 5463811"/>
              <a:gd name="connsiteX4" fmla="*/ 4256578 w 7243153"/>
              <a:gd name="connsiteY4" fmla="*/ 1958681 h 5463811"/>
              <a:gd name="connsiteX5" fmla="*/ 6927207 w 7243153"/>
              <a:gd name="connsiteY5" fmla="*/ 2060280 h 5463811"/>
              <a:gd name="connsiteX6" fmla="*/ 6927207 w 7243153"/>
              <a:gd name="connsiteY6" fmla="*/ 3061766 h 5463811"/>
              <a:gd name="connsiteX7" fmla="*/ 4546864 w 7243153"/>
              <a:gd name="connsiteY7" fmla="*/ 3076280 h 5463811"/>
              <a:gd name="connsiteX8" fmla="*/ 4300121 w 7243153"/>
              <a:gd name="connsiteY8" fmla="*/ 3961652 h 5463811"/>
              <a:gd name="connsiteX9" fmla="*/ 4189022 w 7243153"/>
              <a:gd name="connsiteY9" fmla="*/ 5248514 h 5463811"/>
              <a:gd name="connsiteX10" fmla="*/ 3051892 w 7243153"/>
              <a:gd name="connsiteY10" fmla="*/ 5455236 h 5463811"/>
              <a:gd name="connsiteX11" fmla="*/ 1755424 w 7243153"/>
              <a:gd name="connsiteY11" fmla="*/ 5166444 h 5463811"/>
              <a:gd name="connsiteX12" fmla="*/ 1617539 w 7243153"/>
              <a:gd name="connsiteY12" fmla="*/ 3927073 h 5463811"/>
              <a:gd name="connsiteX13" fmla="*/ 270486 w 7243153"/>
              <a:gd name="connsiteY13" fmla="*/ 3815548 h 5463811"/>
              <a:gd name="connsiteX14" fmla="*/ 16272 w 7243153"/>
              <a:gd name="connsiteY14" fmla="*/ 2599871 h 5463811"/>
              <a:gd name="connsiteX15" fmla="*/ 90978 w 7243153"/>
              <a:gd name="connsiteY15" fmla="*/ 1755481 h 5463811"/>
              <a:gd name="connsiteX16" fmla="*/ 497378 w 7243153"/>
              <a:gd name="connsiteY16" fmla="*/ 1189425 h 5463811"/>
              <a:gd name="connsiteX0" fmla="*/ 481106 w 7226881"/>
              <a:gd name="connsiteY0" fmla="*/ 1189425 h 5463811"/>
              <a:gd name="connsiteX1" fmla="*/ 1482592 w 7226881"/>
              <a:gd name="connsiteY1" fmla="*/ 1160394 h 5463811"/>
              <a:gd name="connsiteX2" fmla="*/ 2077678 w 7226881"/>
              <a:gd name="connsiteY2" fmla="*/ 71823 h 5463811"/>
              <a:gd name="connsiteX3" fmla="*/ 3732306 w 7226881"/>
              <a:gd name="connsiteY3" fmla="*/ 158908 h 5463811"/>
              <a:gd name="connsiteX4" fmla="*/ 4240306 w 7226881"/>
              <a:gd name="connsiteY4" fmla="*/ 1958681 h 5463811"/>
              <a:gd name="connsiteX5" fmla="*/ 6910935 w 7226881"/>
              <a:gd name="connsiteY5" fmla="*/ 2060280 h 5463811"/>
              <a:gd name="connsiteX6" fmla="*/ 6910935 w 7226881"/>
              <a:gd name="connsiteY6" fmla="*/ 3061766 h 5463811"/>
              <a:gd name="connsiteX7" fmla="*/ 4530592 w 7226881"/>
              <a:gd name="connsiteY7" fmla="*/ 3076280 h 5463811"/>
              <a:gd name="connsiteX8" fmla="*/ 4283849 w 7226881"/>
              <a:gd name="connsiteY8" fmla="*/ 3961652 h 5463811"/>
              <a:gd name="connsiteX9" fmla="*/ 4172750 w 7226881"/>
              <a:gd name="connsiteY9" fmla="*/ 5248514 h 5463811"/>
              <a:gd name="connsiteX10" fmla="*/ 3035620 w 7226881"/>
              <a:gd name="connsiteY10" fmla="*/ 5455236 h 5463811"/>
              <a:gd name="connsiteX11" fmla="*/ 1739152 w 7226881"/>
              <a:gd name="connsiteY11" fmla="*/ 5166444 h 5463811"/>
              <a:gd name="connsiteX12" fmla="*/ 1601267 w 7226881"/>
              <a:gd name="connsiteY12" fmla="*/ 3927073 h 5463811"/>
              <a:gd name="connsiteX13" fmla="*/ 254214 w 7226881"/>
              <a:gd name="connsiteY13" fmla="*/ 3815548 h 5463811"/>
              <a:gd name="connsiteX14" fmla="*/ 0 w 7226881"/>
              <a:gd name="connsiteY14" fmla="*/ 2599871 h 5463811"/>
              <a:gd name="connsiteX15" fmla="*/ 74706 w 7226881"/>
              <a:gd name="connsiteY15" fmla="*/ 1755481 h 5463811"/>
              <a:gd name="connsiteX16" fmla="*/ 481106 w 7226881"/>
              <a:gd name="connsiteY16" fmla="*/ 1189425 h 5463811"/>
              <a:gd name="connsiteX0" fmla="*/ 481106 w 7226881"/>
              <a:gd name="connsiteY0" fmla="*/ 1102436 h 5376822"/>
              <a:gd name="connsiteX1" fmla="*/ 1482592 w 7226881"/>
              <a:gd name="connsiteY1" fmla="*/ 1073405 h 5376822"/>
              <a:gd name="connsiteX2" fmla="*/ 2265936 w 7226881"/>
              <a:gd name="connsiteY2" fmla="*/ 314287 h 5376822"/>
              <a:gd name="connsiteX3" fmla="*/ 3732306 w 7226881"/>
              <a:gd name="connsiteY3" fmla="*/ 71919 h 5376822"/>
              <a:gd name="connsiteX4" fmla="*/ 4240306 w 7226881"/>
              <a:gd name="connsiteY4" fmla="*/ 1871692 h 5376822"/>
              <a:gd name="connsiteX5" fmla="*/ 6910935 w 7226881"/>
              <a:gd name="connsiteY5" fmla="*/ 1973291 h 5376822"/>
              <a:gd name="connsiteX6" fmla="*/ 6910935 w 7226881"/>
              <a:gd name="connsiteY6" fmla="*/ 2974777 h 5376822"/>
              <a:gd name="connsiteX7" fmla="*/ 4530592 w 7226881"/>
              <a:gd name="connsiteY7" fmla="*/ 2989291 h 5376822"/>
              <a:gd name="connsiteX8" fmla="*/ 4283849 w 7226881"/>
              <a:gd name="connsiteY8" fmla="*/ 3874663 h 5376822"/>
              <a:gd name="connsiteX9" fmla="*/ 4172750 w 7226881"/>
              <a:gd name="connsiteY9" fmla="*/ 5161525 h 5376822"/>
              <a:gd name="connsiteX10" fmla="*/ 3035620 w 7226881"/>
              <a:gd name="connsiteY10" fmla="*/ 5368247 h 5376822"/>
              <a:gd name="connsiteX11" fmla="*/ 1739152 w 7226881"/>
              <a:gd name="connsiteY11" fmla="*/ 5079455 h 5376822"/>
              <a:gd name="connsiteX12" fmla="*/ 1601267 w 7226881"/>
              <a:gd name="connsiteY12" fmla="*/ 3840084 h 5376822"/>
              <a:gd name="connsiteX13" fmla="*/ 254214 w 7226881"/>
              <a:gd name="connsiteY13" fmla="*/ 3728559 h 5376822"/>
              <a:gd name="connsiteX14" fmla="*/ 0 w 7226881"/>
              <a:gd name="connsiteY14" fmla="*/ 2512882 h 5376822"/>
              <a:gd name="connsiteX15" fmla="*/ 74706 w 7226881"/>
              <a:gd name="connsiteY15" fmla="*/ 1668492 h 5376822"/>
              <a:gd name="connsiteX16" fmla="*/ 481106 w 7226881"/>
              <a:gd name="connsiteY16" fmla="*/ 1102436 h 5376822"/>
              <a:gd name="connsiteX0" fmla="*/ 481106 w 7226881"/>
              <a:gd name="connsiteY0" fmla="*/ 867082 h 5141468"/>
              <a:gd name="connsiteX1" fmla="*/ 1482592 w 7226881"/>
              <a:gd name="connsiteY1" fmla="*/ 838051 h 5141468"/>
              <a:gd name="connsiteX2" fmla="*/ 2265936 w 7226881"/>
              <a:gd name="connsiteY2" fmla="*/ 78933 h 5141468"/>
              <a:gd name="connsiteX3" fmla="*/ 3712136 w 7226881"/>
              <a:gd name="connsiteY3" fmla="*/ 199636 h 5141468"/>
              <a:gd name="connsiteX4" fmla="*/ 4240306 w 7226881"/>
              <a:gd name="connsiteY4" fmla="*/ 1636338 h 5141468"/>
              <a:gd name="connsiteX5" fmla="*/ 6910935 w 7226881"/>
              <a:gd name="connsiteY5" fmla="*/ 1737937 h 5141468"/>
              <a:gd name="connsiteX6" fmla="*/ 6910935 w 7226881"/>
              <a:gd name="connsiteY6" fmla="*/ 2739423 h 5141468"/>
              <a:gd name="connsiteX7" fmla="*/ 4530592 w 7226881"/>
              <a:gd name="connsiteY7" fmla="*/ 2753937 h 5141468"/>
              <a:gd name="connsiteX8" fmla="*/ 4283849 w 7226881"/>
              <a:gd name="connsiteY8" fmla="*/ 3639309 h 5141468"/>
              <a:gd name="connsiteX9" fmla="*/ 4172750 w 7226881"/>
              <a:gd name="connsiteY9" fmla="*/ 4926171 h 5141468"/>
              <a:gd name="connsiteX10" fmla="*/ 3035620 w 7226881"/>
              <a:gd name="connsiteY10" fmla="*/ 5132893 h 5141468"/>
              <a:gd name="connsiteX11" fmla="*/ 1739152 w 7226881"/>
              <a:gd name="connsiteY11" fmla="*/ 4844101 h 5141468"/>
              <a:gd name="connsiteX12" fmla="*/ 1601267 w 7226881"/>
              <a:gd name="connsiteY12" fmla="*/ 3604730 h 5141468"/>
              <a:gd name="connsiteX13" fmla="*/ 254214 w 7226881"/>
              <a:gd name="connsiteY13" fmla="*/ 3493205 h 5141468"/>
              <a:gd name="connsiteX14" fmla="*/ 0 w 7226881"/>
              <a:gd name="connsiteY14" fmla="*/ 2277528 h 5141468"/>
              <a:gd name="connsiteX15" fmla="*/ 74706 w 7226881"/>
              <a:gd name="connsiteY15" fmla="*/ 1433138 h 5141468"/>
              <a:gd name="connsiteX16" fmla="*/ 481106 w 7226881"/>
              <a:gd name="connsiteY16" fmla="*/ 867082 h 5141468"/>
              <a:gd name="connsiteX0" fmla="*/ 481106 w 7226881"/>
              <a:gd name="connsiteY0" fmla="*/ 836566 h 5110952"/>
              <a:gd name="connsiteX1" fmla="*/ 1482592 w 7226881"/>
              <a:gd name="connsiteY1" fmla="*/ 807535 h 5110952"/>
              <a:gd name="connsiteX2" fmla="*/ 2265936 w 7226881"/>
              <a:gd name="connsiteY2" fmla="*/ 48417 h 5110952"/>
              <a:gd name="connsiteX3" fmla="*/ 3712136 w 7226881"/>
              <a:gd name="connsiteY3" fmla="*/ 169120 h 5110952"/>
              <a:gd name="connsiteX4" fmla="*/ 4240306 w 7226881"/>
              <a:gd name="connsiteY4" fmla="*/ 1605822 h 5110952"/>
              <a:gd name="connsiteX5" fmla="*/ 6910935 w 7226881"/>
              <a:gd name="connsiteY5" fmla="*/ 1707421 h 5110952"/>
              <a:gd name="connsiteX6" fmla="*/ 6910935 w 7226881"/>
              <a:gd name="connsiteY6" fmla="*/ 2708907 h 5110952"/>
              <a:gd name="connsiteX7" fmla="*/ 4530592 w 7226881"/>
              <a:gd name="connsiteY7" fmla="*/ 2723421 h 5110952"/>
              <a:gd name="connsiteX8" fmla="*/ 4283849 w 7226881"/>
              <a:gd name="connsiteY8" fmla="*/ 3608793 h 5110952"/>
              <a:gd name="connsiteX9" fmla="*/ 4172750 w 7226881"/>
              <a:gd name="connsiteY9" fmla="*/ 4895655 h 5110952"/>
              <a:gd name="connsiteX10" fmla="*/ 3035620 w 7226881"/>
              <a:gd name="connsiteY10" fmla="*/ 5102377 h 5110952"/>
              <a:gd name="connsiteX11" fmla="*/ 1739152 w 7226881"/>
              <a:gd name="connsiteY11" fmla="*/ 4813585 h 5110952"/>
              <a:gd name="connsiteX12" fmla="*/ 1601267 w 7226881"/>
              <a:gd name="connsiteY12" fmla="*/ 3574214 h 5110952"/>
              <a:gd name="connsiteX13" fmla="*/ 254214 w 7226881"/>
              <a:gd name="connsiteY13" fmla="*/ 3462689 h 5110952"/>
              <a:gd name="connsiteX14" fmla="*/ 0 w 7226881"/>
              <a:gd name="connsiteY14" fmla="*/ 2247012 h 5110952"/>
              <a:gd name="connsiteX15" fmla="*/ 74706 w 7226881"/>
              <a:gd name="connsiteY15" fmla="*/ 1402622 h 5110952"/>
              <a:gd name="connsiteX16" fmla="*/ 481106 w 7226881"/>
              <a:gd name="connsiteY16" fmla="*/ 836566 h 5110952"/>
              <a:gd name="connsiteX0" fmla="*/ 481106 w 7226881"/>
              <a:gd name="connsiteY0" fmla="*/ 831133 h 5105519"/>
              <a:gd name="connsiteX1" fmla="*/ 1482592 w 7226881"/>
              <a:gd name="connsiteY1" fmla="*/ 802102 h 5105519"/>
              <a:gd name="connsiteX2" fmla="*/ 2313001 w 7226881"/>
              <a:gd name="connsiteY2" fmla="*/ 103495 h 5105519"/>
              <a:gd name="connsiteX3" fmla="*/ 3712136 w 7226881"/>
              <a:gd name="connsiteY3" fmla="*/ 163687 h 5105519"/>
              <a:gd name="connsiteX4" fmla="*/ 4240306 w 7226881"/>
              <a:gd name="connsiteY4" fmla="*/ 1600389 h 5105519"/>
              <a:gd name="connsiteX5" fmla="*/ 6910935 w 7226881"/>
              <a:gd name="connsiteY5" fmla="*/ 1701988 h 5105519"/>
              <a:gd name="connsiteX6" fmla="*/ 6910935 w 7226881"/>
              <a:gd name="connsiteY6" fmla="*/ 2703474 h 5105519"/>
              <a:gd name="connsiteX7" fmla="*/ 4530592 w 7226881"/>
              <a:gd name="connsiteY7" fmla="*/ 2717988 h 5105519"/>
              <a:gd name="connsiteX8" fmla="*/ 4283849 w 7226881"/>
              <a:gd name="connsiteY8" fmla="*/ 3603360 h 5105519"/>
              <a:gd name="connsiteX9" fmla="*/ 4172750 w 7226881"/>
              <a:gd name="connsiteY9" fmla="*/ 4890222 h 5105519"/>
              <a:gd name="connsiteX10" fmla="*/ 3035620 w 7226881"/>
              <a:gd name="connsiteY10" fmla="*/ 5096944 h 5105519"/>
              <a:gd name="connsiteX11" fmla="*/ 1739152 w 7226881"/>
              <a:gd name="connsiteY11" fmla="*/ 4808152 h 5105519"/>
              <a:gd name="connsiteX12" fmla="*/ 1601267 w 7226881"/>
              <a:gd name="connsiteY12" fmla="*/ 3568781 h 5105519"/>
              <a:gd name="connsiteX13" fmla="*/ 254214 w 7226881"/>
              <a:gd name="connsiteY13" fmla="*/ 3457256 h 5105519"/>
              <a:gd name="connsiteX14" fmla="*/ 0 w 7226881"/>
              <a:gd name="connsiteY14" fmla="*/ 2241579 h 5105519"/>
              <a:gd name="connsiteX15" fmla="*/ 74706 w 7226881"/>
              <a:gd name="connsiteY15" fmla="*/ 1397189 h 5105519"/>
              <a:gd name="connsiteX16" fmla="*/ 481106 w 7226881"/>
              <a:gd name="connsiteY16" fmla="*/ 831133 h 5105519"/>
              <a:gd name="connsiteX0" fmla="*/ 481106 w 7226881"/>
              <a:gd name="connsiteY0" fmla="*/ 831133 h 5127610"/>
              <a:gd name="connsiteX1" fmla="*/ 1482592 w 7226881"/>
              <a:gd name="connsiteY1" fmla="*/ 802102 h 5127610"/>
              <a:gd name="connsiteX2" fmla="*/ 2313001 w 7226881"/>
              <a:gd name="connsiteY2" fmla="*/ 103495 h 5127610"/>
              <a:gd name="connsiteX3" fmla="*/ 3712136 w 7226881"/>
              <a:gd name="connsiteY3" fmla="*/ 163687 h 5127610"/>
              <a:gd name="connsiteX4" fmla="*/ 4240306 w 7226881"/>
              <a:gd name="connsiteY4" fmla="*/ 1600389 h 5127610"/>
              <a:gd name="connsiteX5" fmla="*/ 6910935 w 7226881"/>
              <a:gd name="connsiteY5" fmla="*/ 1701988 h 5127610"/>
              <a:gd name="connsiteX6" fmla="*/ 6910935 w 7226881"/>
              <a:gd name="connsiteY6" fmla="*/ 2703474 h 5127610"/>
              <a:gd name="connsiteX7" fmla="*/ 4530592 w 7226881"/>
              <a:gd name="connsiteY7" fmla="*/ 2717988 h 5127610"/>
              <a:gd name="connsiteX8" fmla="*/ 4283849 w 7226881"/>
              <a:gd name="connsiteY8" fmla="*/ 3603360 h 5127610"/>
              <a:gd name="connsiteX9" fmla="*/ 4172750 w 7226881"/>
              <a:gd name="connsiteY9" fmla="*/ 4890222 h 5127610"/>
              <a:gd name="connsiteX10" fmla="*/ 3035620 w 7226881"/>
              <a:gd name="connsiteY10" fmla="*/ 5096944 h 5127610"/>
              <a:gd name="connsiteX11" fmla="*/ 1819834 w 7226881"/>
              <a:gd name="connsiteY11" fmla="*/ 4505594 h 5127610"/>
              <a:gd name="connsiteX12" fmla="*/ 1601267 w 7226881"/>
              <a:gd name="connsiteY12" fmla="*/ 3568781 h 5127610"/>
              <a:gd name="connsiteX13" fmla="*/ 254214 w 7226881"/>
              <a:gd name="connsiteY13" fmla="*/ 3457256 h 5127610"/>
              <a:gd name="connsiteX14" fmla="*/ 0 w 7226881"/>
              <a:gd name="connsiteY14" fmla="*/ 2241579 h 5127610"/>
              <a:gd name="connsiteX15" fmla="*/ 74706 w 7226881"/>
              <a:gd name="connsiteY15" fmla="*/ 1397189 h 5127610"/>
              <a:gd name="connsiteX16" fmla="*/ 481106 w 7226881"/>
              <a:gd name="connsiteY16" fmla="*/ 831133 h 5127610"/>
              <a:gd name="connsiteX0" fmla="*/ 481106 w 7226881"/>
              <a:gd name="connsiteY0" fmla="*/ 831133 h 4950046"/>
              <a:gd name="connsiteX1" fmla="*/ 1482592 w 7226881"/>
              <a:gd name="connsiteY1" fmla="*/ 802102 h 4950046"/>
              <a:gd name="connsiteX2" fmla="*/ 2313001 w 7226881"/>
              <a:gd name="connsiteY2" fmla="*/ 103495 h 4950046"/>
              <a:gd name="connsiteX3" fmla="*/ 3712136 w 7226881"/>
              <a:gd name="connsiteY3" fmla="*/ 163687 h 4950046"/>
              <a:gd name="connsiteX4" fmla="*/ 4240306 w 7226881"/>
              <a:gd name="connsiteY4" fmla="*/ 1600389 h 4950046"/>
              <a:gd name="connsiteX5" fmla="*/ 6910935 w 7226881"/>
              <a:gd name="connsiteY5" fmla="*/ 1701988 h 4950046"/>
              <a:gd name="connsiteX6" fmla="*/ 6910935 w 7226881"/>
              <a:gd name="connsiteY6" fmla="*/ 2703474 h 4950046"/>
              <a:gd name="connsiteX7" fmla="*/ 4530592 w 7226881"/>
              <a:gd name="connsiteY7" fmla="*/ 2717988 h 4950046"/>
              <a:gd name="connsiteX8" fmla="*/ 4283849 w 7226881"/>
              <a:gd name="connsiteY8" fmla="*/ 3603360 h 4950046"/>
              <a:gd name="connsiteX9" fmla="*/ 4172750 w 7226881"/>
              <a:gd name="connsiteY9" fmla="*/ 4890222 h 4950046"/>
              <a:gd name="connsiteX10" fmla="*/ 3002002 w 7226881"/>
              <a:gd name="connsiteY10" fmla="*/ 4713703 h 4950046"/>
              <a:gd name="connsiteX11" fmla="*/ 1819834 w 7226881"/>
              <a:gd name="connsiteY11" fmla="*/ 4505594 h 4950046"/>
              <a:gd name="connsiteX12" fmla="*/ 1601267 w 7226881"/>
              <a:gd name="connsiteY12" fmla="*/ 3568781 h 4950046"/>
              <a:gd name="connsiteX13" fmla="*/ 254214 w 7226881"/>
              <a:gd name="connsiteY13" fmla="*/ 3457256 h 4950046"/>
              <a:gd name="connsiteX14" fmla="*/ 0 w 7226881"/>
              <a:gd name="connsiteY14" fmla="*/ 2241579 h 4950046"/>
              <a:gd name="connsiteX15" fmla="*/ 74706 w 7226881"/>
              <a:gd name="connsiteY15" fmla="*/ 1397189 h 4950046"/>
              <a:gd name="connsiteX16" fmla="*/ 481106 w 7226881"/>
              <a:gd name="connsiteY16" fmla="*/ 831133 h 4950046"/>
              <a:gd name="connsiteX0" fmla="*/ 481106 w 7226881"/>
              <a:gd name="connsiteY0" fmla="*/ 831133 h 4713832"/>
              <a:gd name="connsiteX1" fmla="*/ 1482592 w 7226881"/>
              <a:gd name="connsiteY1" fmla="*/ 802102 h 4713832"/>
              <a:gd name="connsiteX2" fmla="*/ 2313001 w 7226881"/>
              <a:gd name="connsiteY2" fmla="*/ 103495 h 4713832"/>
              <a:gd name="connsiteX3" fmla="*/ 3712136 w 7226881"/>
              <a:gd name="connsiteY3" fmla="*/ 163687 h 4713832"/>
              <a:gd name="connsiteX4" fmla="*/ 4240306 w 7226881"/>
              <a:gd name="connsiteY4" fmla="*/ 1600389 h 4713832"/>
              <a:gd name="connsiteX5" fmla="*/ 6910935 w 7226881"/>
              <a:gd name="connsiteY5" fmla="*/ 1701988 h 4713832"/>
              <a:gd name="connsiteX6" fmla="*/ 6910935 w 7226881"/>
              <a:gd name="connsiteY6" fmla="*/ 2703474 h 4713832"/>
              <a:gd name="connsiteX7" fmla="*/ 4530592 w 7226881"/>
              <a:gd name="connsiteY7" fmla="*/ 2717988 h 4713832"/>
              <a:gd name="connsiteX8" fmla="*/ 4283849 w 7226881"/>
              <a:gd name="connsiteY8" fmla="*/ 3603360 h 4713832"/>
              <a:gd name="connsiteX9" fmla="*/ 4159303 w 7226881"/>
              <a:gd name="connsiteY9" fmla="*/ 4493534 h 4713832"/>
              <a:gd name="connsiteX10" fmla="*/ 3002002 w 7226881"/>
              <a:gd name="connsiteY10" fmla="*/ 4713703 h 4713832"/>
              <a:gd name="connsiteX11" fmla="*/ 1819834 w 7226881"/>
              <a:gd name="connsiteY11" fmla="*/ 4505594 h 4713832"/>
              <a:gd name="connsiteX12" fmla="*/ 1601267 w 7226881"/>
              <a:gd name="connsiteY12" fmla="*/ 3568781 h 4713832"/>
              <a:gd name="connsiteX13" fmla="*/ 254214 w 7226881"/>
              <a:gd name="connsiteY13" fmla="*/ 3457256 h 4713832"/>
              <a:gd name="connsiteX14" fmla="*/ 0 w 7226881"/>
              <a:gd name="connsiteY14" fmla="*/ 2241579 h 4713832"/>
              <a:gd name="connsiteX15" fmla="*/ 74706 w 7226881"/>
              <a:gd name="connsiteY15" fmla="*/ 1397189 h 4713832"/>
              <a:gd name="connsiteX16" fmla="*/ 481106 w 7226881"/>
              <a:gd name="connsiteY16" fmla="*/ 831133 h 471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226881" h="4713832">
                <a:moveTo>
                  <a:pt x="481106" y="831133"/>
                </a:moveTo>
                <a:cubicBezTo>
                  <a:pt x="715754" y="731952"/>
                  <a:pt x="1177276" y="923375"/>
                  <a:pt x="1482592" y="802102"/>
                </a:cubicBezTo>
                <a:cubicBezTo>
                  <a:pt x="1787908" y="680829"/>
                  <a:pt x="1941410" y="209897"/>
                  <a:pt x="2313001" y="103495"/>
                </a:cubicBezTo>
                <a:cubicBezTo>
                  <a:pt x="2684592" y="-2907"/>
                  <a:pt x="3390918" y="-85795"/>
                  <a:pt x="3712136" y="163687"/>
                </a:cubicBezTo>
                <a:cubicBezTo>
                  <a:pt x="4033354" y="413169"/>
                  <a:pt x="3707173" y="1344006"/>
                  <a:pt x="4240306" y="1600389"/>
                </a:cubicBezTo>
                <a:cubicBezTo>
                  <a:pt x="4773439" y="1856773"/>
                  <a:pt x="6465830" y="1518141"/>
                  <a:pt x="6910935" y="1701988"/>
                </a:cubicBezTo>
                <a:cubicBezTo>
                  <a:pt x="7356040" y="1885835"/>
                  <a:pt x="7307659" y="2534141"/>
                  <a:pt x="6910935" y="2703474"/>
                </a:cubicBezTo>
                <a:cubicBezTo>
                  <a:pt x="6514211" y="2872807"/>
                  <a:pt x="4968440" y="2568007"/>
                  <a:pt x="4530592" y="2717988"/>
                </a:cubicBezTo>
                <a:cubicBezTo>
                  <a:pt x="4092744" y="2867969"/>
                  <a:pt x="4345731" y="3307436"/>
                  <a:pt x="4283849" y="3603360"/>
                </a:cubicBezTo>
                <a:cubicBezTo>
                  <a:pt x="4221968" y="3899284"/>
                  <a:pt x="4372944" y="4308477"/>
                  <a:pt x="4159303" y="4493534"/>
                </a:cubicBezTo>
                <a:cubicBezTo>
                  <a:pt x="3945662" y="4678591"/>
                  <a:pt x="3391913" y="4711693"/>
                  <a:pt x="3002002" y="4713703"/>
                </a:cubicBezTo>
                <a:cubicBezTo>
                  <a:pt x="2612091" y="4715713"/>
                  <a:pt x="2053290" y="4696414"/>
                  <a:pt x="1819834" y="4505594"/>
                </a:cubicBezTo>
                <a:cubicBezTo>
                  <a:pt x="1586378" y="4314774"/>
                  <a:pt x="1862204" y="3743504"/>
                  <a:pt x="1601267" y="3568781"/>
                </a:cubicBezTo>
                <a:cubicBezTo>
                  <a:pt x="1340330" y="3394058"/>
                  <a:pt x="521092" y="3678456"/>
                  <a:pt x="254214" y="3457256"/>
                </a:cubicBezTo>
                <a:cubicBezTo>
                  <a:pt x="-12664" y="3236056"/>
                  <a:pt x="10245" y="2743140"/>
                  <a:pt x="0" y="2241579"/>
                </a:cubicBezTo>
                <a:cubicBezTo>
                  <a:pt x="43543" y="1760189"/>
                  <a:pt x="-5478" y="1632263"/>
                  <a:pt x="74706" y="1397189"/>
                </a:cubicBezTo>
                <a:cubicBezTo>
                  <a:pt x="154890" y="1162115"/>
                  <a:pt x="246458" y="930314"/>
                  <a:pt x="481106" y="831133"/>
                </a:cubicBezTo>
                <a:close/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kumimoji="1" lang="ja-JP" altLang="en-US" dirty="0"/>
          </a:p>
        </p:txBody>
      </p:sp>
      <p:sp>
        <p:nvSpPr>
          <p:cNvPr id="152" name="テキスト ボックス 151"/>
          <p:cNvSpPr txBox="1"/>
          <p:nvPr/>
        </p:nvSpPr>
        <p:spPr>
          <a:xfrm>
            <a:off x="1973715" y="5321373"/>
            <a:ext cx="112518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2400" dirty="0" smtClean="0">
                <a:solidFill>
                  <a:srgbClr val="FF0000"/>
                </a:solidFill>
              </a:rPr>
              <a:t>T</a:t>
            </a:r>
            <a:r>
              <a:rPr kumimoji="1" lang="en-US" altLang="ja-JP" sz="2400" dirty="0" smtClean="0">
                <a:solidFill>
                  <a:srgbClr val="FF0000"/>
                </a:solidFill>
              </a:rPr>
              <a:t>arget </a:t>
            </a:r>
          </a:p>
          <a:p>
            <a:pPr algn="ctr"/>
            <a:r>
              <a:rPr lang="en-US" altLang="ja-JP" sz="2400" dirty="0" smtClean="0">
                <a:solidFill>
                  <a:srgbClr val="FF0000"/>
                </a:solidFill>
              </a:rPr>
              <a:t>scope</a:t>
            </a:r>
          </a:p>
        </p:txBody>
      </p:sp>
      <p:sp>
        <p:nvSpPr>
          <p:cNvPr id="44" name="角丸四角形 43"/>
          <p:cNvSpPr/>
          <p:nvPr/>
        </p:nvSpPr>
        <p:spPr>
          <a:xfrm>
            <a:off x="90108" y="2328448"/>
            <a:ext cx="1610942" cy="1774047"/>
          </a:xfrm>
          <a:prstGeom prst="roundRect">
            <a:avLst/>
          </a:prstGeom>
          <a:ln w="952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ja-JP" sz="1600" dirty="0" smtClean="0"/>
              <a:t>DNN</a:t>
            </a:r>
          </a:p>
          <a:p>
            <a:pPr algn="ctr"/>
            <a:r>
              <a:rPr lang="en-US" altLang="ja-JP" sz="1600" dirty="0" smtClean="0"/>
              <a:t>Application</a:t>
            </a:r>
          </a:p>
          <a:p>
            <a:pPr algn="ctr"/>
            <a:r>
              <a:rPr lang="en-US" altLang="ja-JP" sz="1600" dirty="0" smtClean="0"/>
              <a:t>Development</a:t>
            </a:r>
          </a:p>
          <a:p>
            <a:pPr algn="ctr"/>
            <a:r>
              <a:rPr kumimoji="1" lang="en-US" altLang="ja-JP" sz="1600" dirty="0" smtClean="0"/>
              <a:t>Environment</a:t>
            </a:r>
          </a:p>
          <a:p>
            <a:pPr algn="ctr"/>
            <a:r>
              <a:rPr lang="en-US" altLang="ja-JP" sz="1600" dirty="0" smtClean="0"/>
              <a:t>(</a:t>
            </a:r>
            <a:r>
              <a:rPr lang="en-US" altLang="ja-JP" sz="1600" dirty="0" err="1" smtClean="0"/>
              <a:t>TensorFlow</a:t>
            </a:r>
            <a:r>
              <a:rPr lang="en-US" altLang="ja-JP" sz="1600" dirty="0" smtClean="0"/>
              <a:t>, </a:t>
            </a:r>
            <a:r>
              <a:rPr lang="en-US" altLang="ja-JP" sz="1600" dirty="0" err="1" smtClean="0"/>
              <a:t>Keras</a:t>
            </a:r>
            <a:r>
              <a:rPr lang="en-US" altLang="ja-JP" sz="1600" dirty="0" smtClean="0"/>
              <a:t>, …)</a:t>
            </a:r>
            <a:endParaRPr kumimoji="1" lang="en-US" altLang="ja-JP" sz="1600" dirty="0" smtClean="0"/>
          </a:p>
        </p:txBody>
      </p:sp>
      <p:sp>
        <p:nvSpPr>
          <p:cNvPr id="45" name="テキスト ボックス 44"/>
          <p:cNvSpPr txBox="1"/>
          <p:nvPr/>
        </p:nvSpPr>
        <p:spPr>
          <a:xfrm>
            <a:off x="8184981" y="3615039"/>
            <a:ext cx="8515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dirty="0" smtClean="0"/>
              <a:t>ASIC, </a:t>
            </a:r>
          </a:p>
          <a:p>
            <a:pPr algn="ctr"/>
            <a:r>
              <a:rPr lang="en-US" altLang="ja-JP" dirty="0" smtClean="0"/>
              <a:t>FPGA</a:t>
            </a:r>
          </a:p>
        </p:txBody>
      </p:sp>
      <p:cxnSp>
        <p:nvCxnSpPr>
          <p:cNvPr id="46" name="直線矢印コネクタ 45"/>
          <p:cNvCxnSpPr>
            <a:stCxn id="44" idx="3"/>
            <a:endCxn id="10" idx="1"/>
          </p:cNvCxnSpPr>
          <p:nvPr/>
        </p:nvCxnSpPr>
        <p:spPr>
          <a:xfrm>
            <a:off x="1701050" y="3215472"/>
            <a:ext cx="349378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コンテンツ プレースホルダー 3"/>
          <p:cNvSpPr>
            <a:spLocks noGrp="1"/>
          </p:cNvSpPr>
          <p:nvPr>
            <p:ph sz="quarter" idx="1"/>
          </p:nvPr>
        </p:nvSpPr>
        <p:spPr>
          <a:xfrm>
            <a:off x="90108" y="692696"/>
            <a:ext cx="8946388" cy="5760640"/>
          </a:xfrm>
        </p:spPr>
        <p:txBody>
          <a:bodyPr/>
          <a:lstStyle/>
          <a:p>
            <a:r>
              <a:rPr kumimoji="1" lang="en-US" altLang="ja-JP" dirty="0" smtClean="0"/>
              <a:t>Given DNN descriptions, quickly generate </a:t>
            </a:r>
            <a:r>
              <a:rPr lang="en-US" altLang="ja-JP" dirty="0" smtClean="0"/>
              <a:t>efficient </a:t>
            </a:r>
            <a:r>
              <a:rPr kumimoji="1" lang="en-US" altLang="ja-JP" dirty="0" smtClean="0"/>
              <a:t>DNN accelerators satisfying constraints</a:t>
            </a:r>
          </a:p>
        </p:txBody>
      </p:sp>
      <p:sp>
        <p:nvSpPr>
          <p:cNvPr id="12" name="正方形/長方形 11"/>
          <p:cNvSpPr/>
          <p:nvPr/>
        </p:nvSpPr>
        <p:spPr>
          <a:xfrm>
            <a:off x="5829737" y="3558188"/>
            <a:ext cx="68480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dirty="0" smtClean="0"/>
              <a:t>HLS</a:t>
            </a:r>
          </a:p>
          <a:p>
            <a:pPr algn="ctr"/>
            <a:r>
              <a:rPr lang="en-US" altLang="ja-JP" dirty="0" smtClean="0"/>
              <a:t>code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45467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正方形/長方形 14"/>
          <p:cNvSpPr/>
          <p:nvPr/>
        </p:nvSpPr>
        <p:spPr>
          <a:xfrm>
            <a:off x="2616417" y="2886957"/>
            <a:ext cx="1338828" cy="1040144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kumimoji="1" lang="ja-JP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ja-JP" dirty="0" smtClean="0"/>
              <a:t>Overall picture (more focused)</a:t>
            </a:r>
            <a:endParaRPr kumimoji="1" lang="ja-JP" altLang="en-US" dirty="0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pPr/>
              <a:t>48</a:t>
            </a:fld>
            <a:endParaRPr kumimoji="1" lang="ja-JP" altLang="en-US" dirty="0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quarter" idx="1"/>
          </p:nvPr>
        </p:nvSpPr>
        <p:spPr>
          <a:xfrm>
            <a:off x="179512" y="4261676"/>
            <a:ext cx="8784976" cy="2263668"/>
          </a:xfrm>
        </p:spPr>
        <p:txBody>
          <a:bodyPr>
            <a:normAutofit/>
          </a:bodyPr>
          <a:lstStyle/>
          <a:p>
            <a:r>
              <a:rPr kumimoji="1" lang="en-US" altLang="ja-JP" dirty="0" smtClean="0"/>
              <a:t>Action items</a:t>
            </a:r>
          </a:p>
          <a:p>
            <a:pPr lvl="1"/>
            <a:r>
              <a:rPr lang="en-US" altLang="ja-JP" dirty="0" smtClean="0"/>
              <a:t>Define DNN description (subset)</a:t>
            </a:r>
          </a:p>
          <a:p>
            <a:pPr lvl="1"/>
            <a:r>
              <a:rPr lang="en-US" altLang="ja-JP" dirty="0" smtClean="0"/>
              <a:t>Develop C templates (and optimize it)</a:t>
            </a:r>
          </a:p>
          <a:p>
            <a:pPr lvl="1"/>
            <a:r>
              <a:rPr lang="en-US" altLang="ja-JP" dirty="0" smtClean="0"/>
              <a:t>Develop C code generator for DNN C code</a:t>
            </a:r>
          </a:p>
          <a:p>
            <a:pPr lvl="1"/>
            <a:r>
              <a:rPr lang="en-US" altLang="ja-JP" dirty="0" smtClean="0"/>
              <a:t>Develop DSE</a:t>
            </a:r>
          </a:p>
          <a:p>
            <a:pPr lvl="1"/>
            <a:endParaRPr lang="en-US" altLang="ja-JP" dirty="0" smtClean="0"/>
          </a:p>
          <a:p>
            <a:pPr lvl="1"/>
            <a:endParaRPr kumimoji="1" lang="ja-JP" altLang="en-US" dirty="0"/>
          </a:p>
        </p:txBody>
      </p:sp>
      <p:sp>
        <p:nvSpPr>
          <p:cNvPr id="10" name="正方形/長方形 9"/>
          <p:cNvSpPr/>
          <p:nvPr/>
        </p:nvSpPr>
        <p:spPr>
          <a:xfrm>
            <a:off x="617943" y="1828715"/>
            <a:ext cx="1338828" cy="763114"/>
          </a:xfrm>
          <a:prstGeom prst="rect">
            <a:avLst/>
          </a:prstGeom>
          <a:ln w="9525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kumimoji="1" lang="ja-JP" altLang="en-US" dirty="0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10552" y="1887107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 smtClean="0"/>
              <a:t>DNN</a:t>
            </a:r>
          </a:p>
          <a:p>
            <a:pPr algn="ctr"/>
            <a:r>
              <a:rPr lang="en-US" altLang="ja-JP" dirty="0" smtClean="0"/>
              <a:t>Description</a:t>
            </a:r>
          </a:p>
        </p:txBody>
      </p:sp>
      <p:sp>
        <p:nvSpPr>
          <p:cNvPr id="12" name="正方形/長方形 11"/>
          <p:cNvSpPr/>
          <p:nvPr/>
        </p:nvSpPr>
        <p:spPr>
          <a:xfrm>
            <a:off x="2544409" y="2945347"/>
            <a:ext cx="1338828" cy="1071519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kumimoji="1" lang="ja-JP" altLang="en-US" dirty="0"/>
          </a:p>
        </p:txBody>
      </p:sp>
      <p:sp>
        <p:nvSpPr>
          <p:cNvPr id="14" name="正方形/長方形 13"/>
          <p:cNvSpPr/>
          <p:nvPr/>
        </p:nvSpPr>
        <p:spPr>
          <a:xfrm>
            <a:off x="2472401" y="3029727"/>
            <a:ext cx="1338828" cy="107765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kumimoji="1" lang="ja-JP" altLang="en-US" dirty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2469027" y="3048654"/>
            <a:ext cx="14499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dirty="0" smtClean="0"/>
              <a:t>Optimized</a:t>
            </a:r>
          </a:p>
          <a:p>
            <a:pPr algn="ctr"/>
            <a:r>
              <a:rPr lang="en-US" altLang="ja-JP" dirty="0" smtClean="0"/>
              <a:t>C templates</a:t>
            </a:r>
          </a:p>
          <a:p>
            <a:pPr algn="ctr"/>
            <a:r>
              <a:rPr lang="en-US" altLang="ja-JP" dirty="0" smtClean="0"/>
              <a:t>conv, pool…</a:t>
            </a:r>
          </a:p>
        </p:txBody>
      </p:sp>
      <p:sp>
        <p:nvSpPr>
          <p:cNvPr id="18" name="角丸四角形 17"/>
          <p:cNvSpPr/>
          <p:nvPr/>
        </p:nvSpPr>
        <p:spPr>
          <a:xfrm>
            <a:off x="2480288" y="1857198"/>
            <a:ext cx="1288258" cy="715089"/>
          </a:xfrm>
          <a:prstGeom prst="roundRect">
            <a:avLst/>
          </a:prstGeom>
          <a:ln w="9525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ja-JP" dirty="0" smtClean="0"/>
              <a:t>C code </a:t>
            </a:r>
            <a:r>
              <a:rPr lang="en-US" altLang="ja-JP" dirty="0" err="1" smtClean="0"/>
              <a:t>genarator</a:t>
            </a:r>
            <a:endParaRPr kumimoji="1" lang="ja-JP" altLang="en-US" dirty="0"/>
          </a:p>
        </p:txBody>
      </p:sp>
      <p:cxnSp>
        <p:nvCxnSpPr>
          <p:cNvPr id="22" name="直線矢印コネクタ 21"/>
          <p:cNvCxnSpPr>
            <a:stCxn id="10" idx="3"/>
            <a:endCxn id="18" idx="1"/>
          </p:cNvCxnSpPr>
          <p:nvPr/>
        </p:nvCxnSpPr>
        <p:spPr>
          <a:xfrm>
            <a:off x="1956771" y="2210272"/>
            <a:ext cx="523517" cy="447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矢印コネクタ 25"/>
          <p:cNvCxnSpPr>
            <a:stCxn id="14" idx="0"/>
            <a:endCxn id="18" idx="2"/>
          </p:cNvCxnSpPr>
          <p:nvPr/>
        </p:nvCxnSpPr>
        <p:spPr>
          <a:xfrm flipH="1" flipV="1">
            <a:off x="3124417" y="2572287"/>
            <a:ext cx="17398" cy="45744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角丸四角形 26"/>
          <p:cNvSpPr/>
          <p:nvPr/>
        </p:nvSpPr>
        <p:spPr>
          <a:xfrm>
            <a:off x="5958826" y="2011422"/>
            <a:ext cx="715600" cy="408623"/>
          </a:xfrm>
          <a:prstGeom prst="roundRect">
            <a:avLst/>
          </a:prstGeom>
          <a:ln w="9525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ja-JP" dirty="0" smtClean="0"/>
              <a:t>HLS</a:t>
            </a:r>
          </a:p>
        </p:txBody>
      </p:sp>
      <p:sp>
        <p:nvSpPr>
          <p:cNvPr id="29" name="テキスト ボックス 28"/>
          <p:cNvSpPr txBox="1"/>
          <p:nvPr/>
        </p:nvSpPr>
        <p:spPr>
          <a:xfrm>
            <a:off x="6930575" y="1903497"/>
            <a:ext cx="9541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 smtClean="0"/>
              <a:t>RTL </a:t>
            </a:r>
            <a:r>
              <a:rPr lang="en-US" altLang="ja-JP" dirty="0" smtClean="0"/>
              <a:t>of </a:t>
            </a:r>
          </a:p>
          <a:p>
            <a:pPr algn="ctr"/>
            <a:r>
              <a:rPr lang="en-US" altLang="ja-JP" dirty="0" smtClean="0"/>
              <a:t>DNN</a:t>
            </a:r>
          </a:p>
        </p:txBody>
      </p:sp>
      <p:cxnSp>
        <p:nvCxnSpPr>
          <p:cNvPr id="30" name="直線矢印コネクタ 29"/>
          <p:cNvCxnSpPr>
            <a:stCxn id="27" idx="3"/>
          </p:cNvCxnSpPr>
          <p:nvPr/>
        </p:nvCxnSpPr>
        <p:spPr>
          <a:xfrm flipV="1">
            <a:off x="6674426" y="2210066"/>
            <a:ext cx="256147" cy="5668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矢印コネクタ 35"/>
          <p:cNvCxnSpPr>
            <a:stCxn id="18" idx="3"/>
          </p:cNvCxnSpPr>
          <p:nvPr/>
        </p:nvCxnSpPr>
        <p:spPr>
          <a:xfrm>
            <a:off x="3768546" y="2214743"/>
            <a:ext cx="538812" cy="51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正方形/長方形 42"/>
          <p:cNvSpPr/>
          <p:nvPr/>
        </p:nvSpPr>
        <p:spPr>
          <a:xfrm>
            <a:off x="6930573" y="1881539"/>
            <a:ext cx="936104" cy="668289"/>
          </a:xfrm>
          <a:prstGeom prst="rect">
            <a:avLst/>
          </a:prstGeom>
          <a:ln w="952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kumimoji="1" lang="ja-JP" altLang="en-US" dirty="0"/>
          </a:p>
        </p:txBody>
      </p:sp>
      <p:cxnSp>
        <p:nvCxnSpPr>
          <p:cNvPr id="58" name="直線矢印コネクタ 57"/>
          <p:cNvCxnSpPr>
            <a:stCxn id="37" idx="3"/>
            <a:endCxn id="27" idx="1"/>
          </p:cNvCxnSpPr>
          <p:nvPr/>
        </p:nvCxnSpPr>
        <p:spPr>
          <a:xfrm>
            <a:off x="5562420" y="2210273"/>
            <a:ext cx="396406" cy="546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角丸四角形 84"/>
          <p:cNvSpPr/>
          <p:nvPr/>
        </p:nvSpPr>
        <p:spPr>
          <a:xfrm>
            <a:off x="1619672" y="857465"/>
            <a:ext cx="3024336" cy="715089"/>
          </a:xfrm>
          <a:prstGeom prst="roundRect">
            <a:avLst/>
          </a:prstGeom>
          <a:ln w="9525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ja-JP" dirty="0" smtClean="0"/>
              <a:t>Design Space Exploration</a:t>
            </a:r>
          </a:p>
          <a:p>
            <a:pPr algn="ctr"/>
            <a:r>
              <a:rPr kumimoji="1" lang="en-US" altLang="ja-JP" dirty="0" smtClean="0"/>
              <a:t>(Analytical model)</a:t>
            </a:r>
            <a:endParaRPr kumimoji="1" lang="ja-JP" altLang="en-US" dirty="0"/>
          </a:p>
        </p:txBody>
      </p:sp>
      <p:cxnSp>
        <p:nvCxnSpPr>
          <p:cNvPr id="49" name="直線矢印コネクタ 48"/>
          <p:cNvCxnSpPr/>
          <p:nvPr/>
        </p:nvCxnSpPr>
        <p:spPr>
          <a:xfrm>
            <a:off x="7860150" y="2134483"/>
            <a:ext cx="291295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テキスト ボックス 51"/>
          <p:cNvSpPr txBox="1"/>
          <p:nvPr/>
        </p:nvSpPr>
        <p:spPr>
          <a:xfrm>
            <a:off x="8151445" y="1844824"/>
            <a:ext cx="8130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 smtClean="0"/>
              <a:t>FPGA</a:t>
            </a:r>
          </a:p>
          <a:p>
            <a:pPr algn="ctr"/>
            <a:r>
              <a:rPr lang="en-US" altLang="ja-JP" dirty="0" smtClean="0"/>
              <a:t>ASIC</a:t>
            </a:r>
          </a:p>
        </p:txBody>
      </p:sp>
      <p:sp>
        <p:nvSpPr>
          <p:cNvPr id="53" name="テキスト ボックス 52"/>
          <p:cNvSpPr txBox="1"/>
          <p:nvPr/>
        </p:nvSpPr>
        <p:spPr>
          <a:xfrm>
            <a:off x="5735776" y="3066087"/>
            <a:ext cx="20128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000" dirty="0" smtClean="0"/>
              <a:t>C code used </a:t>
            </a:r>
          </a:p>
          <a:p>
            <a:pPr algn="ctr"/>
            <a:r>
              <a:rPr lang="en-US" altLang="ja-JP" sz="2000" dirty="0"/>
              <a:t>a</a:t>
            </a:r>
            <a:r>
              <a:rPr lang="en-US" altLang="ja-JP" sz="2000" dirty="0" smtClean="0"/>
              <a:t>s intermediate</a:t>
            </a:r>
          </a:p>
          <a:p>
            <a:pPr algn="ctr"/>
            <a:r>
              <a:rPr lang="en-US" altLang="ja-JP" sz="2000" dirty="0" smtClean="0"/>
              <a:t>language</a:t>
            </a:r>
          </a:p>
        </p:txBody>
      </p:sp>
      <p:sp>
        <p:nvSpPr>
          <p:cNvPr id="32" name="正方形/長方形 31"/>
          <p:cNvSpPr/>
          <p:nvPr/>
        </p:nvSpPr>
        <p:spPr>
          <a:xfrm>
            <a:off x="600842" y="2766417"/>
            <a:ext cx="1338828" cy="1258721"/>
          </a:xfrm>
          <a:prstGeom prst="rect">
            <a:avLst/>
          </a:prstGeom>
          <a:ln w="952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kumimoji="1" lang="ja-JP" altLang="en-US" dirty="0"/>
          </a:p>
        </p:txBody>
      </p:sp>
      <p:sp>
        <p:nvSpPr>
          <p:cNvPr id="33" name="テキスト ボックス 32"/>
          <p:cNvSpPr txBox="1"/>
          <p:nvPr/>
        </p:nvSpPr>
        <p:spPr>
          <a:xfrm>
            <a:off x="575194" y="2815641"/>
            <a:ext cx="1390124" cy="92333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altLang="ja-JP" dirty="0" smtClean="0"/>
              <a:t>Target &amp;</a:t>
            </a:r>
          </a:p>
          <a:p>
            <a:pPr algn="ctr"/>
            <a:r>
              <a:rPr lang="en-US" altLang="ja-JP" dirty="0"/>
              <a:t>r</a:t>
            </a:r>
            <a:r>
              <a:rPr kumimoji="1" lang="en-US" altLang="ja-JP" dirty="0" smtClean="0"/>
              <a:t>esource &amp;</a:t>
            </a:r>
          </a:p>
          <a:p>
            <a:pPr algn="ctr"/>
            <a:r>
              <a:rPr lang="en-US" altLang="ja-JP" dirty="0" smtClean="0"/>
              <a:t>constraints</a:t>
            </a:r>
          </a:p>
          <a:p>
            <a:pPr algn="ctr"/>
            <a:r>
              <a:rPr lang="en-US" altLang="ja-JP" dirty="0" smtClean="0"/>
              <a:t>description</a:t>
            </a:r>
          </a:p>
        </p:txBody>
      </p:sp>
      <p:cxnSp>
        <p:nvCxnSpPr>
          <p:cNvPr id="34" name="直線矢印コネクタ 33"/>
          <p:cNvCxnSpPr/>
          <p:nvPr/>
        </p:nvCxnSpPr>
        <p:spPr>
          <a:xfrm flipV="1">
            <a:off x="1935432" y="2438555"/>
            <a:ext cx="543305" cy="997119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矢印コネクタ 5"/>
          <p:cNvCxnSpPr/>
          <p:nvPr/>
        </p:nvCxnSpPr>
        <p:spPr>
          <a:xfrm flipH="1" flipV="1">
            <a:off x="5383662" y="2766417"/>
            <a:ext cx="682814" cy="345229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正方形/長方形 36"/>
          <p:cNvSpPr/>
          <p:nvPr/>
        </p:nvSpPr>
        <p:spPr>
          <a:xfrm>
            <a:off x="4307358" y="1748608"/>
            <a:ext cx="1255062" cy="923330"/>
          </a:xfrm>
          <a:prstGeom prst="rect">
            <a:avLst/>
          </a:prstGeom>
          <a:ln w="9525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ja-JP" dirty="0" smtClean="0"/>
              <a:t>Optimized</a:t>
            </a:r>
          </a:p>
          <a:p>
            <a:pPr algn="ctr"/>
            <a:r>
              <a:rPr lang="en-US" altLang="ja-JP" dirty="0" smtClean="0"/>
              <a:t>DNN</a:t>
            </a:r>
            <a:endParaRPr lang="en-US" altLang="ja-JP" dirty="0"/>
          </a:p>
          <a:p>
            <a:pPr algn="ctr"/>
            <a:r>
              <a:rPr lang="en-US" altLang="ja-JP" dirty="0"/>
              <a:t>C code</a:t>
            </a:r>
          </a:p>
        </p:txBody>
      </p:sp>
      <p:cxnSp>
        <p:nvCxnSpPr>
          <p:cNvPr id="38" name="直線矢印コネクタ 37"/>
          <p:cNvCxnSpPr>
            <a:stCxn id="18" idx="0"/>
            <a:endCxn id="85" idx="2"/>
          </p:cNvCxnSpPr>
          <p:nvPr/>
        </p:nvCxnSpPr>
        <p:spPr>
          <a:xfrm flipV="1">
            <a:off x="3124417" y="1572554"/>
            <a:ext cx="7423" cy="284644"/>
          </a:xfrm>
          <a:prstGeom prst="straightConnector1">
            <a:avLst/>
          </a:prstGeom>
          <a:ln w="190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4281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ja-JP" dirty="0" smtClean="0"/>
              <a:t>What have been done so far (1/2)</a:t>
            </a:r>
            <a:endParaRPr kumimoji="1" lang="ja-JP" altLang="en-US" dirty="0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pPr/>
              <a:t>49</a:t>
            </a:fld>
            <a:endParaRPr kumimoji="1" lang="ja-JP" altLang="en-US" dirty="0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quarter" idx="1"/>
          </p:nvPr>
        </p:nvSpPr>
        <p:spPr>
          <a:xfrm>
            <a:off x="179512" y="692696"/>
            <a:ext cx="8784976" cy="5976664"/>
          </a:xfrm>
        </p:spPr>
        <p:txBody>
          <a:bodyPr>
            <a:normAutofit/>
          </a:bodyPr>
          <a:lstStyle/>
          <a:p>
            <a:r>
              <a:rPr lang="en-US" altLang="ja-JP" dirty="0" smtClean="0"/>
              <a:t>Made reference C programs for DNN</a:t>
            </a:r>
            <a:endParaRPr lang="en-US" altLang="ja-JP" dirty="0"/>
          </a:p>
          <a:p>
            <a:pPr lvl="1"/>
            <a:r>
              <a:rPr lang="en-US" altLang="ja-JP" dirty="0" smtClean="0">
                <a:solidFill>
                  <a:srgbClr val="FF0000"/>
                </a:solidFill>
              </a:rPr>
              <a:t>Applied </a:t>
            </a:r>
            <a:r>
              <a:rPr lang="en-US" altLang="ja-JP" dirty="0">
                <a:solidFill>
                  <a:srgbClr val="FF0000"/>
                </a:solidFill>
              </a:rPr>
              <a:t>loop fusion and scalar replacement </a:t>
            </a:r>
            <a:r>
              <a:rPr lang="en-US" altLang="ja-JP" dirty="0" smtClean="0"/>
              <a:t>to </a:t>
            </a:r>
            <a:r>
              <a:rPr lang="en-US" altLang="ja-JP" dirty="0"/>
              <a:t>two </a:t>
            </a:r>
            <a:r>
              <a:rPr lang="en-US" altLang="ja-JP" dirty="0" err="1"/>
              <a:t>Conv</a:t>
            </a:r>
            <a:r>
              <a:rPr lang="en-US" altLang="ja-JP" dirty="0"/>
              <a:t> layers</a:t>
            </a:r>
          </a:p>
          <a:p>
            <a:pPr lvl="2"/>
            <a:r>
              <a:rPr lang="en-US" altLang="ja-JP" dirty="0" smtClean="0"/>
              <a:t>Large changes in loop size prevent fusing </a:t>
            </a:r>
            <a:r>
              <a:rPr lang="en-US" altLang="ja-JP" dirty="0"/>
              <a:t>all loops in </a:t>
            </a:r>
            <a:r>
              <a:rPr lang="en-US" altLang="ja-JP" dirty="0" smtClean="0"/>
              <a:t>DNN</a:t>
            </a:r>
            <a:endParaRPr lang="en-US" altLang="ja-JP" dirty="0"/>
          </a:p>
          <a:p>
            <a:r>
              <a:rPr kumimoji="1" lang="en-US" altLang="ja-JP" dirty="0" smtClean="0"/>
              <a:t>Literature in-depth survey (</a:t>
            </a:r>
            <a:r>
              <a:rPr kumimoji="1" lang="en-US" altLang="ja-JP" dirty="0" smtClean="0">
                <a:solidFill>
                  <a:srgbClr val="FF0000"/>
                </a:solidFill>
              </a:rPr>
              <a:t>applying loop fusion in mind</a:t>
            </a:r>
            <a:r>
              <a:rPr kumimoji="1" lang="en-US" altLang="ja-JP" dirty="0" smtClean="0"/>
              <a:t>)</a:t>
            </a:r>
          </a:p>
          <a:p>
            <a:pPr lvl="1"/>
            <a:r>
              <a:rPr lang="en-US" altLang="ja-JP" sz="2400" dirty="0" smtClean="0"/>
              <a:t>Literatures</a:t>
            </a:r>
          </a:p>
          <a:p>
            <a:pPr lvl="2"/>
            <a:r>
              <a:rPr lang="en-US" altLang="ja-JP" sz="2100" dirty="0" smtClean="0"/>
              <a:t>Efficient </a:t>
            </a:r>
            <a:r>
              <a:rPr lang="en-US" altLang="ja-JP" sz="2100" dirty="0"/>
              <a:t>Processing of Deep Neural Networks: A Tutorial and Survey</a:t>
            </a:r>
            <a:r>
              <a:rPr lang="en-US" altLang="ja-JP" sz="2100" dirty="0" smtClean="0"/>
              <a:t>, </a:t>
            </a:r>
            <a:r>
              <a:rPr lang="en-US" altLang="ja-JP" sz="2100" dirty="0"/>
              <a:t>V. Sze et al., Proceedings of the IEEE, 2017</a:t>
            </a:r>
          </a:p>
          <a:p>
            <a:pPr lvl="3"/>
            <a:r>
              <a:rPr kumimoji="1" lang="en-US" altLang="ja-JP" dirty="0" smtClean="0">
                <a:solidFill>
                  <a:srgbClr val="FF0000"/>
                </a:solidFill>
              </a:rPr>
              <a:t>Found work on Fused CNN accelerator</a:t>
            </a:r>
          </a:p>
          <a:p>
            <a:pPr lvl="2"/>
            <a:r>
              <a:rPr lang="en-US" altLang="ja-JP" dirty="0" smtClean="0"/>
              <a:t>Fused-Layer </a:t>
            </a:r>
            <a:r>
              <a:rPr lang="en-US" altLang="ja-JP" dirty="0"/>
              <a:t>CNN </a:t>
            </a:r>
            <a:r>
              <a:rPr lang="en-US" altLang="ja-JP" dirty="0" smtClean="0"/>
              <a:t>Accelerators, M</a:t>
            </a:r>
            <a:r>
              <a:rPr lang="en-US" altLang="ja-JP" dirty="0"/>
              <a:t>. </a:t>
            </a:r>
            <a:r>
              <a:rPr lang="en-US" altLang="ja-JP" dirty="0" err="1"/>
              <a:t>Alwani</a:t>
            </a:r>
            <a:r>
              <a:rPr lang="en-US" altLang="ja-JP" dirty="0"/>
              <a:t> et al., </a:t>
            </a:r>
            <a:r>
              <a:rPr lang="en-US" altLang="ja-JP" dirty="0" smtClean="0"/>
              <a:t>MICRO 2015</a:t>
            </a:r>
          </a:p>
          <a:p>
            <a:pPr lvl="2"/>
            <a:r>
              <a:rPr lang="en-US" altLang="ja-JP" dirty="0"/>
              <a:t>Exploring Heterogeneous Algorithms for Accelerating Deep Convolutional Neural Networks on FPGAs. </a:t>
            </a:r>
            <a:r>
              <a:rPr lang="en-US" altLang="ja-JP" dirty="0" smtClean="0"/>
              <a:t>Xiao </a:t>
            </a:r>
            <a:r>
              <a:rPr lang="en-US" altLang="ja-JP" dirty="0"/>
              <a:t>et al., </a:t>
            </a:r>
            <a:r>
              <a:rPr lang="en-US" altLang="ja-JP" dirty="0" smtClean="0"/>
              <a:t>DAC 2017</a:t>
            </a:r>
          </a:p>
          <a:p>
            <a:pPr lvl="1"/>
            <a:r>
              <a:rPr lang="en-US" altLang="ja-JP" dirty="0" smtClean="0">
                <a:solidFill>
                  <a:schemeClr val="tx1"/>
                </a:solidFill>
              </a:rPr>
              <a:t>Found</a:t>
            </a:r>
          </a:p>
          <a:p>
            <a:pPr lvl="2"/>
            <a:r>
              <a:rPr lang="en-US" altLang="ja-JP" dirty="0" smtClean="0">
                <a:solidFill>
                  <a:srgbClr val="FF0000"/>
                </a:solidFill>
              </a:rPr>
              <a:t>Task-level pipelining </a:t>
            </a:r>
            <a:r>
              <a:rPr lang="en-US" altLang="ja-JP" dirty="0" smtClean="0"/>
              <a:t>useful for parallel execution of layers</a:t>
            </a:r>
          </a:p>
          <a:p>
            <a:pPr lvl="2"/>
            <a:r>
              <a:rPr lang="en-US" altLang="ja-JP" dirty="0" smtClean="0"/>
              <a:t>Room for improvement in </a:t>
            </a:r>
            <a:r>
              <a:rPr lang="en-US" altLang="ja-JP" dirty="0" smtClean="0">
                <a:solidFill>
                  <a:srgbClr val="FF0000"/>
                </a:solidFill>
              </a:rPr>
              <a:t>memory size reduction</a:t>
            </a:r>
          </a:p>
          <a:p>
            <a:endParaRPr kumimoji="1" lang="en-US" altLang="ja-JP" dirty="0" smtClean="0">
              <a:solidFill>
                <a:srgbClr val="FF0000"/>
              </a:solidFill>
            </a:endParaRPr>
          </a:p>
          <a:p>
            <a:pPr lvl="1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10918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539552" y="2060848"/>
            <a:ext cx="8136904" cy="1296144"/>
          </a:xfrm>
        </p:spPr>
        <p:txBody>
          <a:bodyPr>
            <a:noAutofit/>
          </a:bodyPr>
          <a:lstStyle/>
          <a:p>
            <a:pPr algn="ctr"/>
            <a:r>
              <a:rPr lang="en-US" altLang="ja-JP" dirty="0" smtClean="0"/>
              <a:t>Brief introduction on </a:t>
            </a:r>
            <a:br>
              <a:rPr lang="en-US" altLang="ja-JP" dirty="0" smtClean="0"/>
            </a:br>
            <a:r>
              <a:rPr lang="en-US" altLang="ja-JP" dirty="0" smtClean="0"/>
              <a:t>Convolutional Neural Networks (CNNs)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5</a:t>
            </a:fld>
            <a:endParaRPr kumimoji="1" lang="ja-JP" altLang="en-US" dirty="0"/>
          </a:p>
        </p:txBody>
      </p:sp>
      <p:sp>
        <p:nvSpPr>
          <p:cNvPr id="5" name="タイトル 1"/>
          <p:cNvSpPr txBox="1">
            <a:spLocks/>
          </p:cNvSpPr>
          <p:nvPr/>
        </p:nvSpPr>
        <p:spPr>
          <a:xfrm>
            <a:off x="179512" y="5268064"/>
            <a:ext cx="8677121" cy="1269896"/>
          </a:xfrm>
          <a:prstGeom prst="rect">
            <a:avLst/>
          </a:prstGeom>
        </p:spPr>
        <p:txBody>
          <a:bodyPr vert="horz" anchor="t" anchorCtr="0">
            <a:noAutofit/>
          </a:bodyPr>
          <a:lstStyle>
            <a:lvl1pPr algn="r" rtl="0" eaLnBrk="1" latinLnBrk="0" hangingPunct="1">
              <a:spcBef>
                <a:spcPct val="0"/>
              </a:spcBef>
              <a:buNone/>
              <a:defRPr kumimoji="1"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ja-JP" sz="1800" dirty="0" smtClean="0">
                <a:latin typeface="+mn-lt"/>
              </a:rPr>
              <a:t>Source:</a:t>
            </a:r>
          </a:p>
          <a:p>
            <a:pPr algn="l"/>
            <a:r>
              <a:rPr lang="en-US" altLang="ja-JP" sz="1800" dirty="0" smtClean="0">
                <a:latin typeface="+mn-lt"/>
              </a:rPr>
              <a:t>Tutorial slides from “Hardware Architectures for Deep Neural </a:t>
            </a:r>
            <a:r>
              <a:rPr lang="en-US" altLang="ja-JP" sz="1800" dirty="0">
                <a:latin typeface="+mn-lt"/>
              </a:rPr>
              <a:t>Networks”, ISCA 2017 </a:t>
            </a:r>
            <a:endParaRPr lang="en-US" altLang="ja-JP" sz="1800" dirty="0" smtClean="0">
              <a:latin typeface="+mn-lt"/>
            </a:endParaRPr>
          </a:p>
          <a:p>
            <a:pPr algn="l"/>
            <a:r>
              <a:rPr lang="en-US" altLang="ja-JP" sz="1800" dirty="0" smtClean="0">
                <a:latin typeface="+mn-lt"/>
              </a:rPr>
              <a:t>“Efficient </a:t>
            </a:r>
            <a:r>
              <a:rPr lang="en-US" altLang="ja-JP" sz="1800" dirty="0">
                <a:latin typeface="+mn-lt"/>
              </a:rPr>
              <a:t>Processing of </a:t>
            </a:r>
            <a:r>
              <a:rPr lang="en-US" altLang="ja-JP" sz="1800" dirty="0" smtClean="0">
                <a:latin typeface="+mn-lt"/>
              </a:rPr>
              <a:t>Deep Neural </a:t>
            </a:r>
            <a:r>
              <a:rPr lang="en-US" altLang="ja-JP" sz="1800" dirty="0">
                <a:latin typeface="+mn-lt"/>
              </a:rPr>
              <a:t>Networks: A </a:t>
            </a:r>
            <a:r>
              <a:rPr lang="en-US" altLang="ja-JP" sz="1800" dirty="0" smtClean="0">
                <a:latin typeface="+mn-lt"/>
              </a:rPr>
              <a:t>Tutorial and Survey,” V. Sze et al., Proceedings of the IEEE, 2017</a:t>
            </a:r>
          </a:p>
        </p:txBody>
      </p:sp>
    </p:spTree>
    <p:extLst>
      <p:ext uri="{BB962C8B-B14F-4D97-AF65-F5344CB8AC3E}">
        <p14:creationId xmlns:p14="http://schemas.microsoft.com/office/powerpoint/2010/main" val="3416244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512" y="44624"/>
            <a:ext cx="8942692" cy="576064"/>
          </a:xfrm>
        </p:spPr>
        <p:txBody>
          <a:bodyPr>
            <a:normAutofit/>
          </a:bodyPr>
          <a:lstStyle/>
          <a:p>
            <a:r>
              <a:rPr kumimoji="1" lang="en-US" altLang="ja-JP" sz="2800" dirty="0" smtClean="0"/>
              <a:t>Speedup by Task-level pipelining</a:t>
            </a:r>
            <a:endParaRPr kumimoji="1" lang="ja-JP" altLang="en-US" sz="2800" dirty="0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pPr/>
              <a:t>50</a:t>
            </a:fld>
            <a:endParaRPr kumimoji="1" lang="ja-JP" altLang="en-US" dirty="0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quarter" idx="1"/>
          </p:nvPr>
        </p:nvSpPr>
        <p:spPr>
          <a:xfrm>
            <a:off x="179512" y="620688"/>
            <a:ext cx="8784976" cy="5760640"/>
          </a:xfrm>
        </p:spPr>
        <p:txBody>
          <a:bodyPr/>
          <a:lstStyle/>
          <a:p>
            <a:r>
              <a:rPr lang="en-US" altLang="ja-JP" dirty="0" smtClean="0"/>
              <a:t>Execute next layers as soon as input data are produced</a:t>
            </a:r>
            <a:endParaRPr kumimoji="1" lang="ja-JP" altLang="en-US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994" y="2276872"/>
            <a:ext cx="4086225" cy="2362200"/>
          </a:xfrm>
          <a:prstGeom prst="rect">
            <a:avLst/>
          </a:prstGeom>
        </p:spPr>
      </p:pic>
      <p:sp>
        <p:nvSpPr>
          <p:cNvPr id="6" name="正方形/長方形 5"/>
          <p:cNvSpPr/>
          <p:nvPr/>
        </p:nvSpPr>
        <p:spPr>
          <a:xfrm>
            <a:off x="467544" y="4653136"/>
            <a:ext cx="327525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dirty="0" err="1">
                <a:solidFill>
                  <a:srgbClr val="FF0000"/>
                </a:solidFill>
              </a:rPr>
              <a:t>f</a:t>
            </a:r>
            <a:r>
              <a:rPr lang="en-US" altLang="ja-JP" b="1" dirty="0" err="1" smtClean="0">
                <a:solidFill>
                  <a:srgbClr val="FF0000"/>
                </a:solidFill>
              </a:rPr>
              <a:t>unc_A</a:t>
            </a:r>
            <a:r>
              <a:rPr lang="en-US" altLang="ja-JP" b="1" dirty="0" smtClean="0">
                <a:solidFill>
                  <a:srgbClr val="FF0000"/>
                </a:solidFill>
              </a:rPr>
              <a:t>, B, C represents </a:t>
            </a:r>
          </a:p>
          <a:p>
            <a:r>
              <a:rPr lang="en-US" altLang="ja-JP" b="1" dirty="0" smtClean="0">
                <a:solidFill>
                  <a:srgbClr val="FF0000"/>
                </a:solidFill>
              </a:rPr>
              <a:t>Nested loops for CNN layers</a:t>
            </a:r>
            <a:endParaRPr lang="ja-JP" altLang="en-US" b="1" dirty="0">
              <a:solidFill>
                <a:srgbClr val="FF0000"/>
              </a:solidFill>
            </a:endParaRP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8708" y="1196752"/>
            <a:ext cx="4537351" cy="2808312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1866" y="3937735"/>
            <a:ext cx="4650338" cy="2841873"/>
          </a:xfrm>
          <a:prstGeom prst="rect">
            <a:avLst/>
          </a:prstGeom>
        </p:spPr>
      </p:pic>
      <p:sp>
        <p:nvSpPr>
          <p:cNvPr id="9" name="正方形/長方形 8"/>
          <p:cNvSpPr/>
          <p:nvPr/>
        </p:nvSpPr>
        <p:spPr>
          <a:xfrm>
            <a:off x="256377" y="2583747"/>
            <a:ext cx="239681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smtClean="0">
                <a:solidFill>
                  <a:srgbClr val="3333FF"/>
                </a:solidFill>
              </a:rPr>
              <a:t>#pragma HLS dataflow</a:t>
            </a:r>
            <a:endParaRPr lang="ja-JP" altLang="en-US" sz="1600" dirty="0">
              <a:solidFill>
                <a:srgbClr val="3333FF"/>
              </a:solidFill>
            </a:endParaRPr>
          </a:p>
        </p:txBody>
      </p:sp>
      <p:cxnSp>
        <p:nvCxnSpPr>
          <p:cNvPr id="11" name="直線矢印コネクタ 10"/>
          <p:cNvCxnSpPr/>
          <p:nvPr/>
        </p:nvCxnSpPr>
        <p:spPr>
          <a:xfrm>
            <a:off x="4418880" y="1700808"/>
            <a:ext cx="4493772" cy="0"/>
          </a:xfrm>
          <a:prstGeom prst="straightConnector1">
            <a:avLst/>
          </a:prstGeom>
          <a:ln w="5715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矢印コネクタ 13"/>
          <p:cNvCxnSpPr/>
          <p:nvPr/>
        </p:nvCxnSpPr>
        <p:spPr>
          <a:xfrm>
            <a:off x="4471866" y="6165304"/>
            <a:ext cx="2908446" cy="0"/>
          </a:xfrm>
          <a:prstGeom prst="straightConnector1">
            <a:avLst/>
          </a:prstGeom>
          <a:ln w="5715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1931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 dirty="0"/>
              <a:t>What have been done so </a:t>
            </a:r>
            <a:r>
              <a:rPr lang="en-US" altLang="ja-JP" dirty="0" smtClean="0"/>
              <a:t>far (2/2)</a:t>
            </a:r>
            <a:endParaRPr kumimoji="1" lang="ja-JP" altLang="en-US" dirty="0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pPr/>
              <a:t>51</a:t>
            </a:fld>
            <a:endParaRPr kumimoji="1" lang="ja-JP" altLang="en-US" dirty="0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quarter" idx="1"/>
          </p:nvPr>
        </p:nvSpPr>
        <p:spPr>
          <a:xfrm>
            <a:off x="179512" y="692696"/>
            <a:ext cx="8784976" cy="5976664"/>
          </a:xfrm>
        </p:spPr>
        <p:txBody>
          <a:bodyPr>
            <a:normAutofit/>
          </a:bodyPr>
          <a:lstStyle/>
          <a:p>
            <a:r>
              <a:rPr lang="en-US" altLang="ja-JP" dirty="0" smtClean="0"/>
              <a:t>Take a brief look at DNN designs from Xilinx</a:t>
            </a:r>
          </a:p>
          <a:p>
            <a:pPr lvl="1"/>
            <a:r>
              <a:rPr lang="en-US" altLang="ja-JP" dirty="0" smtClean="0"/>
              <a:t>Uses stream interface</a:t>
            </a:r>
          </a:p>
          <a:p>
            <a:pPr lvl="1"/>
            <a:r>
              <a:rPr lang="en-US" altLang="ja-JP" dirty="0" smtClean="0"/>
              <a:t>Unfortunately, only for binary NN</a:t>
            </a:r>
            <a:r>
              <a:rPr lang="en-US" altLang="ja-JP" dirty="0"/>
              <a:t> </a:t>
            </a:r>
            <a:r>
              <a:rPr lang="en-US" altLang="ja-JP" dirty="0" smtClean="0"/>
              <a:t>and Quantized NN with1 </a:t>
            </a:r>
            <a:r>
              <a:rPr lang="en-US" altLang="ja-JP" dirty="0"/>
              <a:t>bit weights, 2 bit activations</a:t>
            </a:r>
            <a:endParaRPr lang="en-US" altLang="ja-JP" dirty="0" smtClean="0"/>
          </a:p>
          <a:p>
            <a:pPr lvl="2"/>
            <a:r>
              <a:rPr lang="en-US" altLang="ja-JP" dirty="0">
                <a:hlinkClick r:id="rId2"/>
              </a:rPr>
              <a:t>https://</a:t>
            </a:r>
            <a:r>
              <a:rPr lang="en-US" altLang="ja-JP" dirty="0" smtClean="0">
                <a:hlinkClick r:id="rId2"/>
              </a:rPr>
              <a:t>github.com/Xilinx/BNN-PYNQ</a:t>
            </a:r>
            <a:endParaRPr lang="en-US" altLang="ja-JP" dirty="0" smtClean="0"/>
          </a:p>
          <a:p>
            <a:pPr lvl="2"/>
            <a:r>
              <a:rPr lang="en-US" altLang="ja-JP" dirty="0">
                <a:hlinkClick r:id="rId3"/>
              </a:rPr>
              <a:t>https://</a:t>
            </a:r>
            <a:r>
              <a:rPr lang="en-US" altLang="ja-JP" dirty="0" smtClean="0">
                <a:hlinkClick r:id="rId3"/>
              </a:rPr>
              <a:t>github.com/Xilinx/QNN-MO-PYNQ</a:t>
            </a:r>
            <a:endParaRPr lang="en-US" altLang="ja-JP" dirty="0"/>
          </a:p>
          <a:p>
            <a:r>
              <a:rPr lang="en-US" altLang="ja-JP" dirty="0" smtClean="0"/>
              <a:t>Investigate </a:t>
            </a:r>
            <a:r>
              <a:rPr lang="en-US" altLang="ja-JP" dirty="0" err="1" smtClean="0"/>
              <a:t>Vivado</a:t>
            </a:r>
            <a:r>
              <a:rPr lang="en-US" altLang="ja-JP" dirty="0" smtClean="0"/>
              <a:t> HLS with a simple example</a:t>
            </a:r>
          </a:p>
          <a:p>
            <a:pPr lvl="1"/>
            <a:r>
              <a:rPr lang="en-US" altLang="ja-JP" dirty="0" smtClean="0"/>
              <a:t>Usage</a:t>
            </a:r>
            <a:r>
              <a:rPr lang="en-US" altLang="ja-JP" dirty="0"/>
              <a:t>, restriction </a:t>
            </a:r>
            <a:r>
              <a:rPr lang="en-US" altLang="ja-JP" dirty="0" smtClean="0"/>
              <a:t>on </a:t>
            </a:r>
            <a:r>
              <a:rPr lang="en-US" altLang="ja-JP" dirty="0" smtClean="0">
                <a:solidFill>
                  <a:srgbClr val="FF0000"/>
                </a:solidFill>
              </a:rPr>
              <a:t>HLS </a:t>
            </a:r>
            <a:r>
              <a:rPr lang="en-US" altLang="ja-JP" dirty="0">
                <a:solidFill>
                  <a:srgbClr val="FF0000"/>
                </a:solidFill>
              </a:rPr>
              <a:t>DATAFLOW, </a:t>
            </a:r>
            <a:r>
              <a:rPr lang="en-US" altLang="ja-JP" dirty="0" err="1" smtClean="0">
                <a:solidFill>
                  <a:srgbClr val="FF0000"/>
                </a:solidFill>
              </a:rPr>
              <a:t>hls</a:t>
            </a:r>
            <a:r>
              <a:rPr lang="en-US" altLang="ja-JP" dirty="0">
                <a:solidFill>
                  <a:srgbClr val="FF0000"/>
                </a:solidFill>
              </a:rPr>
              <a:t>::</a:t>
            </a:r>
            <a:r>
              <a:rPr lang="en-US" altLang="ja-JP" dirty="0" smtClean="0">
                <a:solidFill>
                  <a:srgbClr val="FF0000"/>
                </a:solidFill>
              </a:rPr>
              <a:t>stream interface, ARRAY_PARTITION</a:t>
            </a:r>
          </a:p>
          <a:p>
            <a:pPr lvl="1"/>
            <a:r>
              <a:rPr lang="en-US" altLang="ja-JP" dirty="0" smtClean="0"/>
              <a:t>Find tricky things (handling of weights)</a:t>
            </a:r>
          </a:p>
          <a:p>
            <a:r>
              <a:rPr lang="en-US" altLang="ja-JP" dirty="0" smtClean="0"/>
              <a:t>Optimized reference DNN programs to use stream interface for parallelization</a:t>
            </a:r>
          </a:p>
          <a:p>
            <a:pPr lvl="1"/>
            <a:r>
              <a:rPr lang="en-US" altLang="ja-JP" dirty="0" smtClean="0"/>
              <a:t>Successful for first two layers (will be successful for other layers, too)</a:t>
            </a:r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75840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正方形/長方形 48"/>
          <p:cNvSpPr/>
          <p:nvPr/>
        </p:nvSpPr>
        <p:spPr>
          <a:xfrm>
            <a:off x="7367646" y="3115998"/>
            <a:ext cx="1380821" cy="139391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kumimoji="1" lang="ja-JP" altLang="en-US" dirty="0"/>
          </a:p>
        </p:txBody>
      </p:sp>
      <p:sp>
        <p:nvSpPr>
          <p:cNvPr id="50" name="正方形/長方形 49"/>
          <p:cNvSpPr/>
          <p:nvPr/>
        </p:nvSpPr>
        <p:spPr>
          <a:xfrm>
            <a:off x="7151622" y="3333479"/>
            <a:ext cx="1380821" cy="139391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kumimoji="1" lang="ja-JP" altLang="en-US" dirty="0"/>
          </a:p>
        </p:txBody>
      </p:sp>
      <p:sp>
        <p:nvSpPr>
          <p:cNvPr id="51" name="正方形/長方形 50"/>
          <p:cNvSpPr/>
          <p:nvPr/>
        </p:nvSpPr>
        <p:spPr>
          <a:xfrm>
            <a:off x="6935598" y="3536469"/>
            <a:ext cx="1380821" cy="139391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kumimoji="1" lang="ja-JP" altLang="en-US" dirty="0"/>
          </a:p>
        </p:txBody>
      </p:sp>
      <p:sp>
        <p:nvSpPr>
          <p:cNvPr id="52" name="正方形/長方形 51"/>
          <p:cNvSpPr/>
          <p:nvPr/>
        </p:nvSpPr>
        <p:spPr>
          <a:xfrm>
            <a:off x="6719574" y="3732593"/>
            <a:ext cx="1380821" cy="139391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kumimoji="1" lang="en-US" altLang="ja-JP" dirty="0" smtClean="0"/>
          </a:p>
        </p:txBody>
      </p:sp>
      <p:sp>
        <p:nvSpPr>
          <p:cNvPr id="22" name="正方形/長方形 21"/>
          <p:cNvSpPr/>
          <p:nvPr/>
        </p:nvSpPr>
        <p:spPr>
          <a:xfrm>
            <a:off x="1394775" y="3388469"/>
            <a:ext cx="1380821" cy="139391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kumimoji="1" lang="ja-JP" altLang="en-US" dirty="0"/>
          </a:p>
        </p:txBody>
      </p:sp>
      <p:sp>
        <p:nvSpPr>
          <p:cNvPr id="21" name="正方形/長方形 20"/>
          <p:cNvSpPr/>
          <p:nvPr/>
        </p:nvSpPr>
        <p:spPr>
          <a:xfrm>
            <a:off x="1126742" y="3605950"/>
            <a:ext cx="1380821" cy="139391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kumimoji="1" lang="ja-JP" altLang="en-US" dirty="0"/>
          </a:p>
        </p:txBody>
      </p:sp>
      <p:sp>
        <p:nvSpPr>
          <p:cNvPr id="20" name="正方形/長方形 19"/>
          <p:cNvSpPr/>
          <p:nvPr/>
        </p:nvSpPr>
        <p:spPr>
          <a:xfrm>
            <a:off x="884503" y="3808940"/>
            <a:ext cx="1380821" cy="139391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kumimoji="1" lang="ja-JP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ja-JP" dirty="0" smtClean="0"/>
              <a:t>For efficient stream execution</a:t>
            </a:r>
            <a:endParaRPr kumimoji="1" lang="ja-JP" altLang="en-US" dirty="0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pPr/>
              <a:t>52</a:t>
            </a:fld>
            <a:endParaRPr kumimoji="1" lang="ja-JP" altLang="en-US" dirty="0"/>
          </a:p>
        </p:txBody>
      </p:sp>
      <p:sp>
        <p:nvSpPr>
          <p:cNvPr id="5" name="正方形/長方形 4"/>
          <p:cNvSpPr/>
          <p:nvPr/>
        </p:nvSpPr>
        <p:spPr>
          <a:xfrm>
            <a:off x="611560" y="4005064"/>
            <a:ext cx="1380821" cy="139391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kumimoji="1" lang="en-US" altLang="ja-JP" dirty="0" smtClean="0"/>
          </a:p>
          <a:p>
            <a:pPr algn="ctr"/>
            <a:endParaRPr kumimoji="1" lang="en-US" altLang="ja-JP" dirty="0" smtClean="0"/>
          </a:p>
          <a:p>
            <a:pPr algn="ctr"/>
            <a:r>
              <a:rPr kumimoji="1" lang="en-US" altLang="ja-JP" dirty="0" smtClean="0"/>
              <a:t>Input </a:t>
            </a:r>
          </a:p>
          <a:p>
            <a:pPr algn="ctr"/>
            <a:r>
              <a:rPr lang="en-US" altLang="ja-JP" dirty="0" smtClean="0"/>
              <a:t>Feature</a:t>
            </a:r>
          </a:p>
          <a:p>
            <a:pPr algn="ctr"/>
            <a:r>
              <a:rPr kumimoji="1" lang="en-US" altLang="ja-JP" dirty="0" smtClean="0"/>
              <a:t>map</a:t>
            </a:r>
            <a:endParaRPr kumimoji="1" lang="ja-JP" altLang="en-US" dirty="0"/>
          </a:p>
        </p:txBody>
      </p:sp>
      <p:cxnSp>
        <p:nvCxnSpPr>
          <p:cNvPr id="10" name="直線矢印コネクタ 9"/>
          <p:cNvCxnSpPr/>
          <p:nvPr/>
        </p:nvCxnSpPr>
        <p:spPr>
          <a:xfrm flipV="1">
            <a:off x="884503" y="3437083"/>
            <a:ext cx="668635" cy="642697"/>
          </a:xfrm>
          <a:prstGeom prst="straightConnector1">
            <a:avLst/>
          </a:prstGeom>
          <a:ln w="28575">
            <a:solidFill>
              <a:srgbClr val="3333FF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正方形/長方形 10"/>
          <p:cNvSpPr/>
          <p:nvPr/>
        </p:nvSpPr>
        <p:spPr>
          <a:xfrm>
            <a:off x="583831" y="4019038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solidFill>
                  <a:srgbClr val="3333FF"/>
                </a:solidFill>
              </a:rPr>
              <a:t>①</a:t>
            </a:r>
          </a:p>
        </p:txBody>
      </p:sp>
      <p:sp>
        <p:nvSpPr>
          <p:cNvPr id="15" name="正方形/長方形 14"/>
          <p:cNvSpPr/>
          <p:nvPr/>
        </p:nvSpPr>
        <p:spPr>
          <a:xfrm>
            <a:off x="917316" y="4019038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 smtClean="0">
                <a:solidFill>
                  <a:srgbClr val="3333FF"/>
                </a:solidFill>
              </a:rPr>
              <a:t>②</a:t>
            </a:r>
            <a:endParaRPr lang="ja-JP" altLang="en-US" dirty="0">
              <a:solidFill>
                <a:srgbClr val="3333FF"/>
              </a:solidFill>
            </a:endParaRPr>
          </a:p>
        </p:txBody>
      </p:sp>
      <p:sp>
        <p:nvSpPr>
          <p:cNvPr id="17" name="正方形/長方形 16"/>
          <p:cNvSpPr/>
          <p:nvPr/>
        </p:nvSpPr>
        <p:spPr>
          <a:xfrm>
            <a:off x="1235838" y="4023084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 smtClean="0">
                <a:solidFill>
                  <a:srgbClr val="3333FF"/>
                </a:solidFill>
              </a:rPr>
              <a:t>③</a:t>
            </a:r>
            <a:endParaRPr lang="ja-JP" altLang="en-US" dirty="0">
              <a:solidFill>
                <a:srgbClr val="3333FF"/>
              </a:solidFill>
            </a:endParaRPr>
          </a:p>
        </p:txBody>
      </p:sp>
      <p:sp>
        <p:nvSpPr>
          <p:cNvPr id="19" name="正方形/長方形 18"/>
          <p:cNvSpPr/>
          <p:nvPr/>
        </p:nvSpPr>
        <p:spPr>
          <a:xfrm>
            <a:off x="1547664" y="4023084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solidFill>
                  <a:srgbClr val="3333FF"/>
                </a:solidFill>
              </a:rPr>
              <a:t>④</a:t>
            </a:r>
          </a:p>
        </p:txBody>
      </p:sp>
      <p:cxnSp>
        <p:nvCxnSpPr>
          <p:cNvPr id="24" name="直線矢印コネクタ 23"/>
          <p:cNvCxnSpPr/>
          <p:nvPr/>
        </p:nvCxnSpPr>
        <p:spPr>
          <a:xfrm flipV="1">
            <a:off x="1166830" y="3437083"/>
            <a:ext cx="668635" cy="642697"/>
          </a:xfrm>
          <a:prstGeom prst="straightConnector1">
            <a:avLst/>
          </a:prstGeom>
          <a:ln w="28575">
            <a:solidFill>
              <a:srgbClr val="3333FF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矢印コネクタ 24"/>
          <p:cNvCxnSpPr/>
          <p:nvPr/>
        </p:nvCxnSpPr>
        <p:spPr>
          <a:xfrm flipV="1">
            <a:off x="1485191" y="3437082"/>
            <a:ext cx="668635" cy="642697"/>
          </a:xfrm>
          <a:prstGeom prst="straightConnector1">
            <a:avLst/>
          </a:prstGeom>
          <a:ln w="28575">
            <a:solidFill>
              <a:srgbClr val="3333FF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矢印コネクタ 25"/>
          <p:cNvCxnSpPr/>
          <p:nvPr/>
        </p:nvCxnSpPr>
        <p:spPr>
          <a:xfrm flipV="1">
            <a:off x="1804799" y="3435561"/>
            <a:ext cx="668635" cy="642697"/>
          </a:xfrm>
          <a:prstGeom prst="straightConnector1">
            <a:avLst/>
          </a:prstGeom>
          <a:ln w="28575">
            <a:solidFill>
              <a:srgbClr val="3333FF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正方形/長方形 26"/>
          <p:cNvSpPr/>
          <p:nvPr/>
        </p:nvSpPr>
        <p:spPr>
          <a:xfrm>
            <a:off x="579896" y="4248510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 smtClean="0">
                <a:solidFill>
                  <a:srgbClr val="3333FF"/>
                </a:solidFill>
              </a:rPr>
              <a:t>⑤</a:t>
            </a:r>
            <a:endParaRPr lang="ja-JP" altLang="en-US" dirty="0">
              <a:solidFill>
                <a:srgbClr val="3333FF"/>
              </a:solidFill>
            </a:endParaRPr>
          </a:p>
        </p:txBody>
      </p:sp>
      <p:sp>
        <p:nvSpPr>
          <p:cNvPr id="28" name="正方形/長方形 27"/>
          <p:cNvSpPr/>
          <p:nvPr/>
        </p:nvSpPr>
        <p:spPr>
          <a:xfrm>
            <a:off x="913381" y="4248510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 smtClean="0">
                <a:solidFill>
                  <a:srgbClr val="3333FF"/>
                </a:solidFill>
              </a:rPr>
              <a:t>⑥</a:t>
            </a:r>
            <a:endParaRPr lang="ja-JP" altLang="en-US" dirty="0">
              <a:solidFill>
                <a:srgbClr val="3333FF"/>
              </a:solidFill>
            </a:endParaRPr>
          </a:p>
        </p:txBody>
      </p:sp>
      <p:sp>
        <p:nvSpPr>
          <p:cNvPr id="29" name="正方形/長方形 28"/>
          <p:cNvSpPr/>
          <p:nvPr/>
        </p:nvSpPr>
        <p:spPr>
          <a:xfrm>
            <a:off x="1231903" y="4252556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solidFill>
                  <a:srgbClr val="3333FF"/>
                </a:solidFill>
              </a:rPr>
              <a:t>⑦</a:t>
            </a:r>
          </a:p>
        </p:txBody>
      </p:sp>
      <p:sp>
        <p:nvSpPr>
          <p:cNvPr id="30" name="正方形/長方形 29"/>
          <p:cNvSpPr/>
          <p:nvPr/>
        </p:nvSpPr>
        <p:spPr>
          <a:xfrm>
            <a:off x="1543729" y="4252556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solidFill>
                  <a:srgbClr val="3333FF"/>
                </a:solidFill>
              </a:rPr>
              <a:t>⑧</a:t>
            </a:r>
          </a:p>
        </p:txBody>
      </p:sp>
      <p:sp>
        <p:nvSpPr>
          <p:cNvPr id="31" name="正方形/長方形 30"/>
          <p:cNvSpPr/>
          <p:nvPr/>
        </p:nvSpPr>
        <p:spPr>
          <a:xfrm>
            <a:off x="6503550" y="3964533"/>
            <a:ext cx="1380821" cy="139391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kumimoji="1" lang="ja-JP" altLang="en-US" dirty="0"/>
          </a:p>
        </p:txBody>
      </p:sp>
      <p:sp>
        <p:nvSpPr>
          <p:cNvPr id="32" name="正方形/長方形 31"/>
          <p:cNvSpPr/>
          <p:nvPr/>
        </p:nvSpPr>
        <p:spPr>
          <a:xfrm>
            <a:off x="6274770" y="4182014"/>
            <a:ext cx="1380821" cy="139391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kumimoji="1" lang="ja-JP" altLang="en-US" dirty="0"/>
          </a:p>
        </p:txBody>
      </p:sp>
      <p:sp>
        <p:nvSpPr>
          <p:cNvPr id="33" name="正方形/長方形 32"/>
          <p:cNvSpPr/>
          <p:nvPr/>
        </p:nvSpPr>
        <p:spPr>
          <a:xfrm>
            <a:off x="6032531" y="4385004"/>
            <a:ext cx="1380821" cy="139391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kumimoji="1" lang="ja-JP" altLang="en-US" dirty="0"/>
          </a:p>
        </p:txBody>
      </p:sp>
      <p:sp>
        <p:nvSpPr>
          <p:cNvPr id="34" name="正方形/長方形 33"/>
          <p:cNvSpPr/>
          <p:nvPr/>
        </p:nvSpPr>
        <p:spPr>
          <a:xfrm>
            <a:off x="5759588" y="4581128"/>
            <a:ext cx="1380821" cy="139391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kumimoji="1" lang="en-US" altLang="ja-JP" dirty="0" smtClean="0"/>
          </a:p>
          <a:p>
            <a:pPr algn="ctr"/>
            <a:endParaRPr kumimoji="1" lang="en-US" altLang="ja-JP" dirty="0" smtClean="0"/>
          </a:p>
          <a:p>
            <a:pPr algn="ctr"/>
            <a:r>
              <a:rPr kumimoji="1" lang="en-US" altLang="ja-JP" dirty="0" smtClean="0"/>
              <a:t>Output </a:t>
            </a:r>
          </a:p>
          <a:p>
            <a:pPr algn="ctr"/>
            <a:r>
              <a:rPr lang="en-US" altLang="ja-JP" dirty="0" smtClean="0"/>
              <a:t>Feature</a:t>
            </a:r>
          </a:p>
          <a:p>
            <a:pPr algn="ctr"/>
            <a:r>
              <a:rPr kumimoji="1" lang="en-US" altLang="ja-JP" dirty="0" smtClean="0"/>
              <a:t>map</a:t>
            </a:r>
            <a:endParaRPr kumimoji="1" lang="ja-JP" altLang="en-US" dirty="0"/>
          </a:p>
        </p:txBody>
      </p:sp>
      <p:cxnSp>
        <p:nvCxnSpPr>
          <p:cNvPr id="35" name="直線矢印コネクタ 34"/>
          <p:cNvCxnSpPr/>
          <p:nvPr/>
        </p:nvCxnSpPr>
        <p:spPr>
          <a:xfrm flipV="1">
            <a:off x="6032531" y="3183397"/>
            <a:ext cx="1531872" cy="1472448"/>
          </a:xfrm>
          <a:prstGeom prst="straightConnector1">
            <a:avLst/>
          </a:prstGeom>
          <a:solidFill>
            <a:srgbClr val="CCECFF"/>
          </a:solidFill>
          <a:ln w="28575">
            <a:solidFill>
              <a:srgbClr val="3333FF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正方形/長方形 35"/>
          <p:cNvSpPr/>
          <p:nvPr/>
        </p:nvSpPr>
        <p:spPr>
          <a:xfrm>
            <a:off x="5731859" y="4595102"/>
            <a:ext cx="415498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dirty="0">
                <a:solidFill>
                  <a:srgbClr val="3333FF"/>
                </a:solidFill>
              </a:rPr>
              <a:t>①</a:t>
            </a:r>
          </a:p>
        </p:txBody>
      </p:sp>
      <p:sp>
        <p:nvSpPr>
          <p:cNvPr id="37" name="正方形/長方形 36"/>
          <p:cNvSpPr/>
          <p:nvPr/>
        </p:nvSpPr>
        <p:spPr>
          <a:xfrm>
            <a:off x="6065344" y="4595102"/>
            <a:ext cx="415498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dirty="0" smtClean="0">
                <a:solidFill>
                  <a:srgbClr val="3333FF"/>
                </a:solidFill>
              </a:rPr>
              <a:t>②</a:t>
            </a:r>
            <a:endParaRPr lang="ja-JP" altLang="en-US" dirty="0">
              <a:solidFill>
                <a:srgbClr val="3333FF"/>
              </a:solidFill>
            </a:endParaRPr>
          </a:p>
        </p:txBody>
      </p:sp>
      <p:sp>
        <p:nvSpPr>
          <p:cNvPr id="38" name="正方形/長方形 37"/>
          <p:cNvSpPr/>
          <p:nvPr/>
        </p:nvSpPr>
        <p:spPr>
          <a:xfrm>
            <a:off x="6383866" y="4599148"/>
            <a:ext cx="415498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dirty="0" smtClean="0">
                <a:solidFill>
                  <a:srgbClr val="3333FF"/>
                </a:solidFill>
              </a:rPr>
              <a:t>③</a:t>
            </a:r>
            <a:endParaRPr lang="ja-JP" altLang="en-US" dirty="0">
              <a:solidFill>
                <a:srgbClr val="3333FF"/>
              </a:solidFill>
            </a:endParaRPr>
          </a:p>
        </p:txBody>
      </p:sp>
      <p:sp>
        <p:nvSpPr>
          <p:cNvPr id="39" name="正方形/長方形 38"/>
          <p:cNvSpPr/>
          <p:nvPr/>
        </p:nvSpPr>
        <p:spPr>
          <a:xfrm>
            <a:off x="6695692" y="4599148"/>
            <a:ext cx="415498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dirty="0">
                <a:solidFill>
                  <a:srgbClr val="3333FF"/>
                </a:solidFill>
              </a:rPr>
              <a:t>④</a:t>
            </a:r>
          </a:p>
        </p:txBody>
      </p:sp>
      <p:cxnSp>
        <p:nvCxnSpPr>
          <p:cNvPr id="40" name="直線矢印コネクタ 39"/>
          <p:cNvCxnSpPr/>
          <p:nvPr/>
        </p:nvCxnSpPr>
        <p:spPr>
          <a:xfrm flipV="1">
            <a:off x="6314858" y="3190968"/>
            <a:ext cx="1523996" cy="1464877"/>
          </a:xfrm>
          <a:prstGeom prst="straightConnector1">
            <a:avLst/>
          </a:prstGeom>
          <a:solidFill>
            <a:srgbClr val="CCECFF"/>
          </a:solidFill>
          <a:ln w="28575">
            <a:solidFill>
              <a:srgbClr val="3333FF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矢印コネクタ 40"/>
          <p:cNvCxnSpPr/>
          <p:nvPr/>
        </p:nvCxnSpPr>
        <p:spPr>
          <a:xfrm flipV="1">
            <a:off x="6633219" y="3184618"/>
            <a:ext cx="1530601" cy="1471226"/>
          </a:xfrm>
          <a:prstGeom prst="straightConnector1">
            <a:avLst/>
          </a:prstGeom>
          <a:solidFill>
            <a:srgbClr val="CCECFF"/>
          </a:solidFill>
          <a:ln w="28575">
            <a:solidFill>
              <a:srgbClr val="3333FF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矢印コネクタ 41"/>
          <p:cNvCxnSpPr/>
          <p:nvPr/>
        </p:nvCxnSpPr>
        <p:spPr>
          <a:xfrm flipV="1">
            <a:off x="6952827" y="3172984"/>
            <a:ext cx="1541122" cy="1481339"/>
          </a:xfrm>
          <a:prstGeom prst="straightConnector1">
            <a:avLst/>
          </a:prstGeom>
          <a:solidFill>
            <a:srgbClr val="CCECFF"/>
          </a:solidFill>
          <a:ln w="28575">
            <a:solidFill>
              <a:srgbClr val="3333FF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正方形/長方形 42"/>
          <p:cNvSpPr/>
          <p:nvPr/>
        </p:nvSpPr>
        <p:spPr>
          <a:xfrm>
            <a:off x="5727924" y="4824574"/>
            <a:ext cx="415498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dirty="0" smtClean="0">
                <a:solidFill>
                  <a:srgbClr val="3333FF"/>
                </a:solidFill>
              </a:rPr>
              <a:t>⑤</a:t>
            </a:r>
            <a:endParaRPr lang="ja-JP" altLang="en-US" dirty="0">
              <a:solidFill>
                <a:srgbClr val="3333FF"/>
              </a:solidFill>
            </a:endParaRPr>
          </a:p>
        </p:txBody>
      </p:sp>
      <p:sp>
        <p:nvSpPr>
          <p:cNvPr id="44" name="正方形/長方形 43"/>
          <p:cNvSpPr/>
          <p:nvPr/>
        </p:nvSpPr>
        <p:spPr>
          <a:xfrm>
            <a:off x="6061409" y="4824574"/>
            <a:ext cx="415498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dirty="0" smtClean="0">
                <a:solidFill>
                  <a:srgbClr val="3333FF"/>
                </a:solidFill>
              </a:rPr>
              <a:t>⑥</a:t>
            </a:r>
            <a:endParaRPr lang="ja-JP" altLang="en-US" dirty="0">
              <a:solidFill>
                <a:srgbClr val="3333FF"/>
              </a:solidFill>
            </a:endParaRPr>
          </a:p>
        </p:txBody>
      </p:sp>
      <p:sp>
        <p:nvSpPr>
          <p:cNvPr id="45" name="正方形/長方形 44"/>
          <p:cNvSpPr/>
          <p:nvPr/>
        </p:nvSpPr>
        <p:spPr>
          <a:xfrm>
            <a:off x="6379931" y="4828620"/>
            <a:ext cx="415498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dirty="0">
                <a:solidFill>
                  <a:srgbClr val="3333FF"/>
                </a:solidFill>
              </a:rPr>
              <a:t>⑦</a:t>
            </a:r>
          </a:p>
        </p:txBody>
      </p:sp>
      <p:sp>
        <p:nvSpPr>
          <p:cNvPr id="46" name="正方形/長方形 45"/>
          <p:cNvSpPr/>
          <p:nvPr/>
        </p:nvSpPr>
        <p:spPr>
          <a:xfrm>
            <a:off x="6691757" y="4828620"/>
            <a:ext cx="415498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dirty="0">
                <a:solidFill>
                  <a:srgbClr val="3333FF"/>
                </a:solidFill>
              </a:rPr>
              <a:t>⑧</a:t>
            </a:r>
          </a:p>
        </p:txBody>
      </p:sp>
      <p:sp>
        <p:nvSpPr>
          <p:cNvPr id="70" name="コンテンツ プレースホルダー 3"/>
          <p:cNvSpPr>
            <a:spLocks noGrp="1"/>
          </p:cNvSpPr>
          <p:nvPr>
            <p:ph sz="quarter" idx="1"/>
          </p:nvPr>
        </p:nvSpPr>
        <p:spPr>
          <a:xfrm>
            <a:off x="179512" y="692696"/>
            <a:ext cx="8784976" cy="5760640"/>
          </a:xfrm>
        </p:spPr>
        <p:txBody>
          <a:bodyPr/>
          <a:lstStyle/>
          <a:p>
            <a:r>
              <a:rPr lang="en-US" altLang="ja-JP" dirty="0" smtClean="0"/>
              <a:t>Input/output of DNN layers: </a:t>
            </a:r>
            <a:r>
              <a:rPr lang="en-US" altLang="ja-JP" dirty="0" smtClean="0">
                <a:solidFill>
                  <a:srgbClr val="FF0000"/>
                </a:solidFill>
              </a:rPr>
              <a:t>3D images</a:t>
            </a:r>
          </a:p>
          <a:p>
            <a:r>
              <a:rPr kumimoji="1" lang="en-US" altLang="ja-JP" dirty="0" smtClean="0"/>
              <a:t>Want to arrange loops of all layers so that</a:t>
            </a:r>
          </a:p>
          <a:p>
            <a:pPr lvl="1"/>
            <a:r>
              <a:rPr lang="en-US" altLang="ja-JP" dirty="0" smtClean="0"/>
              <a:t>Outputs are generated</a:t>
            </a:r>
            <a:r>
              <a:rPr kumimoji="1" lang="en-US" altLang="ja-JP" dirty="0" smtClean="0"/>
              <a:t> in </a:t>
            </a:r>
            <a:r>
              <a:rPr kumimoji="1" lang="en-US" altLang="ja-JP" dirty="0" smtClean="0">
                <a:solidFill>
                  <a:srgbClr val="3333FF"/>
                </a:solidFill>
              </a:rPr>
              <a:t>the same order </a:t>
            </a:r>
            <a:r>
              <a:rPr kumimoji="1" lang="en-US" altLang="ja-JP" dirty="0" smtClean="0"/>
              <a:t>of inputs</a:t>
            </a:r>
          </a:p>
          <a:p>
            <a:r>
              <a:rPr lang="en-US" altLang="ja-JP" dirty="0" smtClean="0">
                <a:solidFill>
                  <a:srgbClr val="FF0000"/>
                </a:solidFill>
              </a:rPr>
              <a:t>Reduce “wait” and buffer size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71" name="角丸四角形 70"/>
          <p:cNvSpPr/>
          <p:nvPr/>
        </p:nvSpPr>
        <p:spPr>
          <a:xfrm>
            <a:off x="3461803" y="3800334"/>
            <a:ext cx="1671941" cy="1199529"/>
          </a:xfrm>
          <a:prstGeom prst="roundRect">
            <a:avLst/>
          </a:prstGeom>
          <a:solidFill>
            <a:srgbClr val="CCECFF"/>
          </a:solidFill>
          <a:ln w="285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ja-JP" sz="2000" dirty="0" smtClean="0"/>
              <a:t>A l</a:t>
            </a:r>
            <a:r>
              <a:rPr kumimoji="1" lang="en-US" altLang="ja-JP" sz="2000" dirty="0" smtClean="0"/>
              <a:t>oop nest of DNN </a:t>
            </a:r>
          </a:p>
          <a:p>
            <a:pPr algn="ctr"/>
            <a:r>
              <a:rPr lang="en-US" altLang="ja-JP" sz="2000" dirty="0" smtClean="0"/>
              <a:t>Layer</a:t>
            </a:r>
          </a:p>
        </p:txBody>
      </p:sp>
      <p:sp>
        <p:nvSpPr>
          <p:cNvPr id="72" name="右矢印 71"/>
          <p:cNvSpPr/>
          <p:nvPr/>
        </p:nvSpPr>
        <p:spPr>
          <a:xfrm>
            <a:off x="2935039" y="4118436"/>
            <a:ext cx="504056" cy="428064"/>
          </a:xfrm>
          <a:prstGeom prst="rightArrow">
            <a:avLst/>
          </a:prstGeom>
          <a:solidFill>
            <a:srgbClr val="FFFF00"/>
          </a:solidFill>
          <a:ln w="285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kumimoji="1" lang="ja-JP" altLang="en-US" dirty="0"/>
          </a:p>
        </p:txBody>
      </p:sp>
      <p:sp>
        <p:nvSpPr>
          <p:cNvPr id="73" name="右矢印 72"/>
          <p:cNvSpPr/>
          <p:nvPr/>
        </p:nvSpPr>
        <p:spPr>
          <a:xfrm>
            <a:off x="5131676" y="4104826"/>
            <a:ext cx="504056" cy="428064"/>
          </a:xfrm>
          <a:prstGeom prst="rightArrow">
            <a:avLst/>
          </a:prstGeom>
          <a:solidFill>
            <a:srgbClr val="FFFF00"/>
          </a:solidFill>
          <a:ln w="285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642142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ja-JP" dirty="0" smtClean="0"/>
              <a:t>Optimized C template</a:t>
            </a:r>
            <a:endParaRPr kumimoji="1" lang="ja-JP" altLang="en-US" dirty="0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pPr/>
              <a:t>53</a:t>
            </a:fld>
            <a:endParaRPr kumimoji="1" lang="ja-JP" altLang="en-US" dirty="0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kumimoji="1" lang="en-US" altLang="ja-JP" dirty="0" smtClean="0"/>
              <a:t>Applied loop interchange , unrolling, fusion, etc.</a:t>
            </a:r>
            <a:endParaRPr kumimoji="1" lang="ja-JP" altLang="en-US" dirty="0"/>
          </a:p>
        </p:txBody>
      </p:sp>
      <p:sp>
        <p:nvSpPr>
          <p:cNvPr id="5" name="正方形/長方形 4"/>
          <p:cNvSpPr/>
          <p:nvPr/>
        </p:nvSpPr>
        <p:spPr>
          <a:xfrm>
            <a:off x="26822" y="1556792"/>
            <a:ext cx="4437320" cy="4426853"/>
          </a:xfrm>
          <a:prstGeom prst="rect">
            <a:avLst/>
          </a:prstGeom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lnSpc>
                <a:spcPts val="1300"/>
              </a:lnSpc>
            </a:pPr>
            <a:r>
              <a:rPr lang="en-US" altLang="ja-JP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ja-JP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ja-JP" sz="1200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Conv2D_1(</a:t>
            </a:r>
            <a:r>
              <a:rPr lang="en-US" altLang="ja-JP" sz="1200" b="1" dirty="0" err="1" smtClean="0">
                <a:solidFill>
                  <a:srgbClr val="005032"/>
                </a:solidFill>
                <a:latin typeface="Consolas" panose="020B0609020204030204" pitchFamily="49" charset="0"/>
              </a:rPr>
              <a:t>int</a:t>
            </a:r>
            <a:r>
              <a:rPr lang="en-US" altLang="ja-JP" sz="1200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ja-JP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I[8][16][16], </a:t>
            </a:r>
            <a:r>
              <a:rPr lang="en-US" altLang="ja-JP" sz="1200" b="1" dirty="0" err="1" smtClean="0">
                <a:solidFill>
                  <a:srgbClr val="005032"/>
                </a:solidFill>
                <a:latin typeface="Consolas" panose="020B0609020204030204" pitchFamily="49" charset="0"/>
              </a:rPr>
              <a:t>int</a:t>
            </a:r>
            <a:r>
              <a:rPr lang="en-US" altLang="ja-JP" sz="1200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ja-JP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W[8][8][3][3], </a:t>
            </a:r>
            <a:r>
              <a:rPr lang="en-US" altLang="ja-JP" sz="1200" b="1" dirty="0" err="1" smtClean="0">
                <a:solidFill>
                  <a:srgbClr val="005032"/>
                </a:solidFill>
                <a:latin typeface="Consolas" panose="020B0609020204030204" pitchFamily="49" charset="0"/>
              </a:rPr>
              <a:t>int</a:t>
            </a:r>
            <a:r>
              <a:rPr lang="en-US" altLang="ja-JP" sz="1200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ja-JP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B[8], </a:t>
            </a:r>
            <a:r>
              <a:rPr lang="en-US" altLang="ja-JP" sz="1200" b="1" dirty="0">
                <a:solidFill>
                  <a:srgbClr val="005032"/>
                </a:solidFill>
                <a:latin typeface="Consolas" panose="020B0609020204030204" pitchFamily="49" charset="0"/>
              </a:rPr>
              <a:t>DATA_T</a:t>
            </a:r>
            <a:r>
              <a:rPr lang="en-US" altLang="ja-JP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O[8][16][16</a:t>
            </a:r>
            <a:r>
              <a:rPr lang="en-US" altLang="ja-JP" sz="1200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] </a:t>
            </a:r>
            <a:r>
              <a:rPr lang="en-US" altLang="ja-JP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>
              <a:lnSpc>
                <a:spcPts val="1300"/>
              </a:lnSpc>
            </a:pPr>
            <a:r>
              <a:rPr lang="en-US" altLang="ja-JP" sz="1200" b="1" dirty="0" smtClean="0">
                <a:solidFill>
                  <a:srgbClr val="7F0055"/>
                </a:solidFill>
                <a:latin typeface="Consolas" panose="020B0609020204030204" pitchFamily="49" charset="0"/>
              </a:rPr>
              <a:t>  </a:t>
            </a:r>
            <a:r>
              <a:rPr lang="en-US" altLang="ja-JP" sz="1200" b="1" dirty="0" err="1" smtClean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ja-JP" sz="1200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ja-JP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m, x, y, </a:t>
            </a:r>
            <a:r>
              <a:rPr lang="en-US" altLang="ja-JP" sz="12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altLang="ja-JP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, j, k;</a:t>
            </a:r>
          </a:p>
          <a:p>
            <a:pPr>
              <a:lnSpc>
                <a:spcPts val="1300"/>
              </a:lnSpc>
            </a:pPr>
            <a:endParaRPr lang="ja-JP" altLang="en-US" sz="1200" dirty="0">
              <a:latin typeface="Consolas" panose="020B0609020204030204" pitchFamily="49" charset="0"/>
            </a:endParaRPr>
          </a:p>
          <a:p>
            <a:pPr>
              <a:lnSpc>
                <a:spcPts val="1300"/>
              </a:lnSpc>
            </a:pPr>
            <a:r>
              <a:rPr lang="en-US" altLang="ja-JP" sz="12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ja-JP" sz="1200" dirty="0" err="1" smtClean="0">
                <a:solidFill>
                  <a:srgbClr val="005032"/>
                </a:solidFill>
                <a:latin typeface="Consolas" panose="020B0609020204030204" pitchFamily="49" charset="0"/>
              </a:rPr>
              <a:t>int</a:t>
            </a:r>
            <a:r>
              <a:rPr lang="en-US" altLang="ja-JP" sz="1200" dirty="0" smtClean="0">
                <a:solidFill>
                  <a:srgbClr val="005032"/>
                </a:solidFill>
                <a:latin typeface="Consolas" panose="020B0609020204030204" pitchFamily="49" charset="0"/>
              </a:rPr>
              <a:t> </a:t>
            </a:r>
            <a:r>
              <a:rPr lang="en-US" altLang="ja-JP" sz="12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ifm</a:t>
            </a:r>
            <a:r>
              <a:rPr lang="en-US" altLang="ja-JP" sz="12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ja-JP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ofm</a:t>
            </a:r>
            <a:r>
              <a:rPr lang="en-US" altLang="ja-JP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300"/>
              </a:lnSpc>
            </a:pPr>
            <a:endParaRPr lang="ja-JP" altLang="en-US" sz="1200" dirty="0">
              <a:latin typeface="Consolas" panose="020B0609020204030204" pitchFamily="49" charset="0"/>
            </a:endParaRPr>
          </a:p>
          <a:p>
            <a:pPr>
              <a:lnSpc>
                <a:spcPts val="1300"/>
              </a:lnSpc>
            </a:pPr>
            <a:r>
              <a:rPr lang="en-US" altLang="ja-JP" sz="12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ja-JP" sz="1200" b="1" dirty="0" smtClean="0">
                <a:solidFill>
                  <a:srgbClr val="7F0055"/>
                </a:solidFill>
                <a:latin typeface="Consolas" panose="020B0609020204030204" pitchFamily="49" charset="0"/>
              </a:rPr>
              <a:t>for</a:t>
            </a:r>
            <a:r>
              <a:rPr lang="en-US" altLang="ja-JP" sz="1200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ja-JP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(m=0; m&lt;8; m++) {</a:t>
            </a:r>
          </a:p>
          <a:p>
            <a:pPr>
              <a:lnSpc>
                <a:spcPts val="1300"/>
              </a:lnSpc>
            </a:pPr>
            <a:r>
              <a:rPr lang="en-US" altLang="ja-JP" sz="1200" b="1" dirty="0" smtClean="0">
                <a:solidFill>
                  <a:srgbClr val="7F0055"/>
                </a:solidFill>
                <a:latin typeface="Consolas" panose="020B0609020204030204" pitchFamily="49" charset="0"/>
              </a:rPr>
              <a:t>    for</a:t>
            </a:r>
            <a:r>
              <a:rPr lang="en-US" altLang="ja-JP" sz="1200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ja-JP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(x=0; x&lt;16; x++) {</a:t>
            </a:r>
          </a:p>
          <a:p>
            <a:pPr>
              <a:lnSpc>
                <a:spcPts val="1300"/>
              </a:lnSpc>
            </a:pPr>
            <a:r>
              <a:rPr lang="es-ES" altLang="ja-JP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s-ES" altLang="ja-JP" sz="1200" b="1" dirty="0" smtClean="0">
                <a:solidFill>
                  <a:srgbClr val="7F0055"/>
                </a:solidFill>
                <a:latin typeface="Consolas" panose="020B0609020204030204" pitchFamily="49" charset="0"/>
              </a:rPr>
              <a:t>for</a:t>
            </a:r>
            <a:r>
              <a:rPr lang="es-ES" altLang="ja-JP" sz="1200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ES" altLang="ja-JP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(y=0; y&lt;16; y++) {</a:t>
            </a:r>
          </a:p>
          <a:p>
            <a:pPr>
              <a:lnSpc>
                <a:spcPts val="1300"/>
              </a:lnSpc>
            </a:pPr>
            <a:r>
              <a:rPr lang="en-US" altLang="ja-JP" sz="12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ja-JP" sz="12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ofm</a:t>
            </a:r>
            <a:r>
              <a:rPr lang="en-US" altLang="ja-JP" sz="12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ja-JP" sz="1200" dirty="0">
                <a:solidFill>
                  <a:srgbClr val="000000"/>
                </a:solidFill>
                <a:latin typeface="Consolas" panose="020B0609020204030204" pitchFamily="49" charset="0"/>
              </a:rPr>
              <a:t>= B[m];</a:t>
            </a:r>
          </a:p>
          <a:p>
            <a:pPr>
              <a:lnSpc>
                <a:spcPts val="1300"/>
              </a:lnSpc>
            </a:pPr>
            <a:r>
              <a:rPr lang="en-US" altLang="ja-JP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ja-JP" sz="1200" b="1" dirty="0" smtClean="0">
                <a:solidFill>
                  <a:srgbClr val="7F0055"/>
                </a:solidFill>
                <a:latin typeface="Consolas" panose="020B0609020204030204" pitchFamily="49" charset="0"/>
              </a:rPr>
              <a:t>for</a:t>
            </a:r>
            <a:r>
              <a:rPr lang="en-US" altLang="ja-JP" sz="1200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ja-JP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(k=0; k&lt;8; k++) {</a:t>
            </a:r>
          </a:p>
          <a:p>
            <a:pPr>
              <a:lnSpc>
                <a:spcPts val="1300"/>
              </a:lnSpc>
            </a:pPr>
            <a:r>
              <a:rPr lang="nn-NO" altLang="ja-JP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</a:t>
            </a:r>
            <a:r>
              <a:rPr lang="nn-NO" altLang="ja-JP" sz="1200" b="1" dirty="0" smtClean="0">
                <a:solidFill>
                  <a:srgbClr val="7F0055"/>
                </a:solidFill>
                <a:latin typeface="Consolas" panose="020B0609020204030204" pitchFamily="49" charset="0"/>
              </a:rPr>
              <a:t>for</a:t>
            </a:r>
            <a:r>
              <a:rPr lang="nn-NO" altLang="ja-JP" sz="1200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n-NO" altLang="ja-JP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(i=0; i&lt;3; i++) {</a:t>
            </a:r>
          </a:p>
          <a:p>
            <a:pPr>
              <a:lnSpc>
                <a:spcPts val="1300"/>
              </a:lnSpc>
            </a:pPr>
            <a:r>
              <a:rPr lang="en-US" altLang="ja-JP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ja-JP" sz="12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ja-JP" sz="1200" b="1" dirty="0" smtClean="0">
                <a:solidFill>
                  <a:srgbClr val="7F0055"/>
                </a:solidFill>
                <a:latin typeface="Consolas" panose="020B0609020204030204" pitchFamily="49" charset="0"/>
              </a:rPr>
              <a:t>for</a:t>
            </a:r>
            <a:r>
              <a:rPr lang="en-US" altLang="ja-JP" sz="1200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ja-JP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(j=0; j&lt;3; </a:t>
            </a:r>
            <a:r>
              <a:rPr lang="en-US" altLang="ja-JP" sz="12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j++</a:t>
            </a:r>
            <a:r>
              <a:rPr lang="en-US" altLang="ja-JP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>
              <a:lnSpc>
                <a:spcPts val="1300"/>
              </a:lnSpc>
            </a:pPr>
            <a:r>
              <a:rPr lang="en-US" altLang="ja-JP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</a:t>
            </a:r>
            <a:r>
              <a:rPr lang="en-US" altLang="ja-JP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en-US" altLang="ja-JP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altLang="ja-JP" sz="12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x+i</a:t>
            </a:r>
            <a:r>
              <a:rPr lang="en-US" altLang="ja-JP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&lt; 16 &amp;&amp; </a:t>
            </a:r>
            <a:r>
              <a:rPr lang="en-US" altLang="ja-JP" sz="12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y+j</a:t>
            </a:r>
            <a:r>
              <a:rPr lang="en-US" altLang="ja-JP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&lt; 16) {</a:t>
            </a:r>
          </a:p>
          <a:p>
            <a:pPr>
              <a:lnSpc>
                <a:spcPts val="1300"/>
              </a:lnSpc>
            </a:pPr>
            <a:r>
              <a:rPr lang="en-US" altLang="ja-JP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altLang="ja-JP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ifm</a:t>
            </a:r>
            <a:r>
              <a:rPr lang="en-US" altLang="ja-JP" sz="1200" dirty="0">
                <a:solidFill>
                  <a:srgbClr val="000000"/>
                </a:solidFill>
                <a:latin typeface="Consolas" panose="020B0609020204030204" pitchFamily="49" charset="0"/>
              </a:rPr>
              <a:t> = I[k][</a:t>
            </a:r>
            <a:r>
              <a:rPr lang="en-US" altLang="ja-JP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x+i</a:t>
            </a:r>
            <a:r>
              <a:rPr lang="en-US" altLang="ja-JP" sz="1200" dirty="0">
                <a:solidFill>
                  <a:srgbClr val="000000"/>
                </a:solidFill>
                <a:latin typeface="Consolas" panose="020B0609020204030204" pitchFamily="49" charset="0"/>
              </a:rPr>
              <a:t>][</a:t>
            </a:r>
            <a:r>
              <a:rPr lang="en-US" altLang="ja-JP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y+j</a:t>
            </a:r>
            <a:r>
              <a:rPr lang="en-US" altLang="ja-JP" sz="1200" dirty="0">
                <a:solidFill>
                  <a:srgbClr val="000000"/>
                </a:solidFill>
                <a:latin typeface="Consolas" panose="020B0609020204030204" pitchFamily="49" charset="0"/>
              </a:rPr>
              <a:t>];</a:t>
            </a:r>
          </a:p>
          <a:p>
            <a:pPr>
              <a:lnSpc>
                <a:spcPts val="1300"/>
              </a:lnSpc>
            </a:pPr>
            <a:r>
              <a:rPr lang="en-US" altLang="ja-JP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} </a:t>
            </a:r>
            <a:r>
              <a:rPr lang="en-US" altLang="ja-JP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else</a:t>
            </a:r>
            <a:r>
              <a:rPr lang="en-US" altLang="ja-JP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>
              <a:lnSpc>
                <a:spcPts val="1300"/>
              </a:lnSpc>
            </a:pPr>
            <a:r>
              <a:rPr lang="en-US" altLang="ja-JP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altLang="ja-JP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ifm</a:t>
            </a:r>
            <a:r>
              <a:rPr lang="en-US" altLang="ja-JP" sz="1200" dirty="0">
                <a:solidFill>
                  <a:srgbClr val="000000"/>
                </a:solidFill>
                <a:latin typeface="Consolas" panose="020B0609020204030204" pitchFamily="49" charset="0"/>
              </a:rPr>
              <a:t> = 0; </a:t>
            </a:r>
            <a:r>
              <a:rPr lang="en-US" altLang="ja-JP" sz="1200" dirty="0">
                <a:solidFill>
                  <a:srgbClr val="3F7F5F"/>
                </a:solidFill>
                <a:latin typeface="Consolas" panose="020B0609020204030204" pitchFamily="49" charset="0"/>
              </a:rPr>
              <a:t>// zero padding</a:t>
            </a:r>
          </a:p>
          <a:p>
            <a:pPr>
              <a:lnSpc>
                <a:spcPts val="1300"/>
              </a:lnSpc>
            </a:pPr>
            <a:r>
              <a:rPr lang="ja-JP" alt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</a:t>
            </a:r>
            <a:r>
              <a:rPr lang="en-US" altLang="ja-JP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>
              <a:lnSpc>
                <a:spcPts val="1300"/>
              </a:lnSpc>
            </a:pPr>
            <a:r>
              <a:rPr lang="pl-PL" altLang="ja-JP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ofm = ofm + ifm * W[m][k][i][j];</a:t>
            </a:r>
          </a:p>
          <a:p>
            <a:pPr>
              <a:lnSpc>
                <a:spcPts val="1300"/>
              </a:lnSpc>
            </a:pPr>
            <a:r>
              <a:rPr lang="ja-JP" alt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altLang="ja-JP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>
              <a:lnSpc>
                <a:spcPts val="1300"/>
              </a:lnSpc>
            </a:pPr>
            <a:r>
              <a:rPr lang="ja-JP" alt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</a:t>
            </a:r>
            <a:r>
              <a:rPr lang="en-US" altLang="ja-JP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>
              <a:lnSpc>
                <a:spcPts val="1300"/>
              </a:lnSpc>
            </a:pPr>
            <a:r>
              <a:rPr lang="ja-JP" alt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ja-JP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>
              <a:lnSpc>
                <a:spcPts val="1300"/>
              </a:lnSpc>
            </a:pPr>
            <a:r>
              <a:rPr lang="en-US" altLang="ja-JP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ja-JP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en-US" altLang="ja-JP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altLang="ja-JP" sz="12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ofm</a:t>
            </a:r>
            <a:r>
              <a:rPr lang="en-US" altLang="ja-JP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&lt; 0) { </a:t>
            </a:r>
            <a:r>
              <a:rPr lang="en-US" altLang="ja-JP" sz="1200" b="1" dirty="0">
                <a:solidFill>
                  <a:srgbClr val="3F7F5F"/>
                </a:solidFill>
                <a:latin typeface="Consolas" panose="020B0609020204030204" pitchFamily="49" charset="0"/>
              </a:rPr>
              <a:t>// </a:t>
            </a:r>
            <a:r>
              <a:rPr lang="en-US" altLang="ja-JP" sz="1200" b="1" u="sng" dirty="0" err="1">
                <a:solidFill>
                  <a:srgbClr val="3F7F5F"/>
                </a:solidFill>
                <a:latin typeface="Consolas" panose="020B0609020204030204" pitchFamily="49" charset="0"/>
              </a:rPr>
              <a:t>relu</a:t>
            </a:r>
            <a:r>
              <a:rPr lang="en-US" altLang="ja-JP" sz="1200" b="1" u="sng" dirty="0">
                <a:solidFill>
                  <a:srgbClr val="3F7F5F"/>
                </a:solidFill>
                <a:latin typeface="Consolas" panose="020B0609020204030204" pitchFamily="49" charset="0"/>
              </a:rPr>
              <a:t> activation</a:t>
            </a:r>
          </a:p>
          <a:p>
            <a:pPr>
              <a:lnSpc>
                <a:spcPts val="1300"/>
              </a:lnSpc>
            </a:pPr>
            <a:r>
              <a:rPr lang="en-US" altLang="ja-JP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</a:t>
            </a:r>
            <a:r>
              <a:rPr lang="en-US" altLang="ja-JP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ofm</a:t>
            </a:r>
            <a:r>
              <a:rPr lang="en-US" altLang="ja-JP" sz="1200" dirty="0">
                <a:solidFill>
                  <a:srgbClr val="000000"/>
                </a:solidFill>
                <a:latin typeface="Consolas" panose="020B0609020204030204" pitchFamily="49" charset="0"/>
              </a:rPr>
              <a:t> = 0;</a:t>
            </a:r>
          </a:p>
          <a:p>
            <a:pPr>
              <a:lnSpc>
                <a:spcPts val="1300"/>
              </a:lnSpc>
            </a:pPr>
            <a:r>
              <a:rPr lang="ja-JP" alt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ja-JP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>
              <a:lnSpc>
                <a:spcPts val="1300"/>
              </a:lnSpc>
            </a:pPr>
            <a:r>
              <a:rPr lang="en-US" altLang="ja-JP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O[m][x][y] = </a:t>
            </a:r>
            <a:r>
              <a:rPr lang="en-US" altLang="ja-JP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ofm</a:t>
            </a:r>
            <a:r>
              <a:rPr lang="en-US" altLang="ja-JP" sz="12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; } } } }</a:t>
            </a:r>
            <a:endParaRPr lang="en-US" altLang="ja-JP" sz="12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正方形/長方形 5"/>
          <p:cNvSpPr/>
          <p:nvPr/>
        </p:nvSpPr>
        <p:spPr>
          <a:xfrm>
            <a:off x="4464142" y="1293723"/>
            <a:ext cx="4653036" cy="5078313"/>
          </a:xfrm>
          <a:prstGeom prst="rect">
            <a:avLst/>
          </a:prstGeom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1200" b="1" dirty="0" smtClean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ja-JP" sz="1200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Conv2D_1(</a:t>
            </a:r>
            <a:r>
              <a:rPr lang="en-US" altLang="ja-JP" sz="1200" b="1" dirty="0" err="1" smtClean="0">
                <a:solidFill>
                  <a:srgbClr val="005032"/>
                </a:solidFill>
                <a:latin typeface="Consolas" panose="020B0609020204030204" pitchFamily="49" charset="0"/>
              </a:rPr>
              <a:t>int</a:t>
            </a:r>
            <a:r>
              <a:rPr lang="en-US" altLang="ja-JP" sz="1200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ja-JP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I[3][16][16], </a:t>
            </a:r>
            <a:r>
              <a:rPr lang="en-US" altLang="ja-JP" sz="1200" b="1" dirty="0">
                <a:solidFill>
                  <a:srgbClr val="005032"/>
                </a:solidFill>
                <a:latin typeface="Consolas" panose="020B0609020204030204" pitchFamily="49" charset="0"/>
              </a:rPr>
              <a:t>DATA_T</a:t>
            </a:r>
            <a:r>
              <a:rPr lang="en-US" altLang="ja-JP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W[8][3][3][3], </a:t>
            </a:r>
            <a:r>
              <a:rPr lang="en-US" altLang="ja-JP" sz="1200" b="1" dirty="0" err="1" smtClean="0">
                <a:solidFill>
                  <a:srgbClr val="005032"/>
                </a:solidFill>
                <a:latin typeface="Consolas" panose="020B0609020204030204" pitchFamily="49" charset="0"/>
              </a:rPr>
              <a:t>int</a:t>
            </a:r>
            <a:r>
              <a:rPr lang="en-US" altLang="ja-JP" sz="1200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ja-JP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B[8], </a:t>
            </a:r>
            <a:r>
              <a:rPr lang="en-US" altLang="ja-JP" sz="12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hls</a:t>
            </a:r>
            <a:r>
              <a:rPr lang="en-US" altLang="ja-JP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::</a:t>
            </a:r>
            <a:r>
              <a:rPr lang="en-US" altLang="ja-JP" sz="1200" b="1" dirty="0" smtClean="0">
                <a:solidFill>
                  <a:srgbClr val="005032"/>
                </a:solidFill>
                <a:latin typeface="Consolas" panose="020B0609020204030204" pitchFamily="49" charset="0"/>
              </a:rPr>
              <a:t>stream</a:t>
            </a:r>
            <a:r>
              <a:rPr lang="en-US" altLang="ja-JP" sz="1200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altLang="ja-JP" sz="1200" b="1" dirty="0" err="1" smtClean="0">
                <a:solidFill>
                  <a:srgbClr val="005032"/>
                </a:solidFill>
                <a:latin typeface="Consolas" panose="020B0609020204030204" pitchFamily="49" charset="0"/>
              </a:rPr>
              <a:t>int</a:t>
            </a:r>
            <a:r>
              <a:rPr lang="en-US" altLang="ja-JP" sz="1200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en-US" altLang="ja-JP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&amp;</a:t>
            </a:r>
            <a:r>
              <a:rPr lang="en-US" altLang="ja-JP" sz="12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O_strm</a:t>
            </a:r>
            <a:r>
              <a:rPr lang="en-US" altLang="ja-JP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altLang="ja-JP" sz="1200" b="1" dirty="0" smtClean="0">
                <a:solidFill>
                  <a:srgbClr val="7F0055"/>
                </a:solidFill>
                <a:latin typeface="Consolas" panose="020B0609020204030204" pitchFamily="49" charset="0"/>
              </a:rPr>
              <a:t>  </a:t>
            </a:r>
            <a:r>
              <a:rPr lang="en-US" altLang="ja-JP" sz="1200" b="1" dirty="0" err="1" smtClean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ja-JP" sz="1200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ja-JP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m, x, y, </a:t>
            </a:r>
            <a:r>
              <a:rPr lang="en-US" altLang="ja-JP" sz="12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altLang="ja-JP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, j, k;</a:t>
            </a:r>
          </a:p>
          <a:p>
            <a:r>
              <a:rPr lang="en-US" altLang="ja-JP" sz="12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ja-JP" sz="1200" dirty="0" err="1" smtClean="0">
                <a:solidFill>
                  <a:srgbClr val="005032"/>
                </a:solidFill>
                <a:latin typeface="Consolas" panose="020B0609020204030204" pitchFamily="49" charset="0"/>
              </a:rPr>
              <a:t>int</a:t>
            </a:r>
            <a:r>
              <a:rPr lang="en-US" altLang="ja-JP" sz="12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ja-JP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ifm</a:t>
            </a:r>
            <a:r>
              <a:rPr lang="en-US" altLang="ja-JP" sz="12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ja-JP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ofm</a:t>
            </a:r>
            <a:r>
              <a:rPr lang="en-US" altLang="ja-JP" sz="12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ja-JP" altLang="en-US" sz="1200" dirty="0">
              <a:latin typeface="Consolas" panose="020B0609020204030204" pitchFamily="49" charset="0"/>
            </a:endParaRPr>
          </a:p>
          <a:p>
            <a:r>
              <a:rPr lang="nn-NO" altLang="ja-JP" sz="12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nn-NO" altLang="ja-JP" sz="1200" dirty="0" smtClean="0">
                <a:solidFill>
                  <a:srgbClr val="005032"/>
                </a:solidFill>
                <a:latin typeface="Consolas" panose="020B0609020204030204" pitchFamily="49" charset="0"/>
              </a:rPr>
              <a:t>int</a:t>
            </a:r>
            <a:r>
              <a:rPr lang="nn-NO" altLang="ja-JP" sz="12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n-NO" altLang="ja-JP" sz="1200" dirty="0">
                <a:solidFill>
                  <a:srgbClr val="000000"/>
                </a:solidFill>
                <a:latin typeface="Consolas" panose="020B0609020204030204" pitchFamily="49" charset="0"/>
              </a:rPr>
              <a:t>I_0, I_1, I_2, I_3, I_4, I_5, I_6, I_7, I_8</a:t>
            </a:r>
            <a:r>
              <a:rPr lang="nn-NO" altLang="ja-JP" sz="12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ja-JP" altLang="en-US" sz="1200" dirty="0">
              <a:latin typeface="Consolas" panose="020B0609020204030204" pitchFamily="49" charset="0"/>
            </a:endParaRPr>
          </a:p>
          <a:p>
            <a:r>
              <a:rPr lang="en-US" altLang="ja-JP" sz="12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ja-JP" sz="1200" b="1" dirty="0" smtClean="0">
                <a:solidFill>
                  <a:srgbClr val="7F0055"/>
                </a:solidFill>
                <a:latin typeface="Consolas" panose="020B0609020204030204" pitchFamily="49" charset="0"/>
              </a:rPr>
              <a:t>for</a:t>
            </a:r>
            <a:r>
              <a:rPr lang="en-US" altLang="ja-JP" sz="1200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ja-JP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(x=0; x&lt;16; x++) {</a:t>
            </a:r>
          </a:p>
          <a:p>
            <a:r>
              <a:rPr lang="es-ES" altLang="ja-JP" sz="12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s-ES" altLang="ja-JP" sz="12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s-ES" altLang="ja-JP" sz="1200" b="1" dirty="0" smtClean="0">
                <a:solidFill>
                  <a:srgbClr val="7F0055"/>
                </a:solidFill>
                <a:latin typeface="Consolas" panose="020B0609020204030204" pitchFamily="49" charset="0"/>
              </a:rPr>
              <a:t>for</a:t>
            </a:r>
            <a:r>
              <a:rPr lang="es-ES" altLang="ja-JP" sz="1200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ES" altLang="ja-JP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(y=0; y&lt;16; y++) {</a:t>
            </a:r>
          </a:p>
          <a:p>
            <a:r>
              <a:rPr lang="en-US" altLang="ja-JP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altLang="ja-JP" sz="12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f</a:t>
            </a:r>
            <a:r>
              <a:rPr lang="en-US" altLang="ja-JP" sz="1200" b="1" dirty="0" smtClean="0">
                <a:solidFill>
                  <a:srgbClr val="7F0055"/>
                </a:solidFill>
                <a:latin typeface="Consolas" panose="020B0609020204030204" pitchFamily="49" charset="0"/>
              </a:rPr>
              <a:t>or</a:t>
            </a:r>
            <a:r>
              <a:rPr lang="en-US" altLang="ja-JP" sz="1200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ja-JP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(k=0; k&lt;3; k++) {</a:t>
            </a:r>
          </a:p>
          <a:p>
            <a:r>
              <a:rPr lang="en-US" altLang="ja-JP" sz="12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ja-JP" sz="1200" dirty="0">
                <a:solidFill>
                  <a:srgbClr val="000000"/>
                </a:solidFill>
                <a:latin typeface="Consolas" panose="020B0609020204030204" pitchFamily="49" charset="0"/>
              </a:rPr>
              <a:t>I_0 = I[k][x+0][y+0];</a:t>
            </a:r>
          </a:p>
          <a:p>
            <a:r>
              <a:rPr lang="en-US" altLang="ja-JP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ja-JP" sz="12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altLang="ja-JP" sz="1200" dirty="0">
                <a:solidFill>
                  <a:srgbClr val="000000"/>
                </a:solidFill>
                <a:latin typeface="Consolas" panose="020B0609020204030204" pitchFamily="49" charset="0"/>
              </a:rPr>
              <a:t>I_1 = I[k][x+0][y+1</a:t>
            </a:r>
            <a:r>
              <a:rPr lang="en-US" altLang="ja-JP" sz="12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];</a:t>
            </a:r>
          </a:p>
          <a:p>
            <a:r>
              <a:rPr lang="en-US" altLang="ja-JP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ja-JP" sz="12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   ...</a:t>
            </a:r>
            <a:endParaRPr lang="en-US" altLang="ja-JP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ja-JP" sz="12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    I_8 = I[k][x+2][y+2];</a:t>
            </a:r>
          </a:p>
          <a:p>
            <a:r>
              <a:rPr lang="en-US" altLang="ja-JP" sz="12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ja-JP" sz="1200" b="1" dirty="0" smtClean="0">
                <a:solidFill>
                  <a:srgbClr val="7F0055"/>
                </a:solidFill>
                <a:latin typeface="Consolas" panose="020B0609020204030204" pitchFamily="49" charset="0"/>
              </a:rPr>
              <a:t>for</a:t>
            </a:r>
            <a:r>
              <a:rPr lang="en-US" altLang="ja-JP" sz="1200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ja-JP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(m=0; m&lt;8; m++) {</a:t>
            </a:r>
          </a:p>
          <a:p>
            <a:r>
              <a:rPr lang="en-US" altLang="ja-JP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</a:t>
            </a:r>
            <a:r>
              <a:rPr lang="en-US" altLang="ja-JP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en-US" altLang="ja-JP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(k==0) </a:t>
            </a:r>
            <a:r>
              <a:rPr lang="en-US" altLang="ja-JP" sz="12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ofm</a:t>
            </a:r>
            <a:r>
              <a:rPr lang="en-US" altLang="ja-JP" sz="12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ja-JP" sz="1200" dirty="0">
                <a:solidFill>
                  <a:srgbClr val="000000"/>
                </a:solidFill>
                <a:latin typeface="Consolas" panose="020B0609020204030204" pitchFamily="49" charset="0"/>
              </a:rPr>
              <a:t>= B[m];</a:t>
            </a:r>
          </a:p>
          <a:p>
            <a:r>
              <a:rPr lang="en-US" altLang="ja-JP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</a:t>
            </a:r>
            <a:r>
              <a:rPr lang="en-US" altLang="ja-JP" sz="1200" b="1" dirty="0" smtClean="0">
                <a:solidFill>
                  <a:srgbClr val="7F0055"/>
                </a:solidFill>
                <a:latin typeface="Consolas" panose="020B0609020204030204" pitchFamily="49" charset="0"/>
              </a:rPr>
              <a:t>else</a:t>
            </a:r>
            <a:r>
              <a:rPr lang="en-US" altLang="ja-JP" sz="1200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ja-JP" sz="12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ofm</a:t>
            </a:r>
            <a:r>
              <a:rPr lang="en-US" altLang="ja-JP" sz="12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ja-JP" sz="1200" dirty="0">
                <a:solidFill>
                  <a:srgbClr val="000000"/>
                </a:solidFill>
                <a:latin typeface="Consolas" panose="020B0609020204030204" pitchFamily="49" charset="0"/>
              </a:rPr>
              <a:t>= </a:t>
            </a:r>
            <a:r>
              <a:rPr lang="en-US" altLang="ja-JP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O_buf</a:t>
            </a:r>
            <a:r>
              <a:rPr lang="en-US" altLang="ja-JP" sz="1200" dirty="0">
                <a:solidFill>
                  <a:srgbClr val="000000"/>
                </a:solidFill>
                <a:latin typeface="Consolas" panose="020B0609020204030204" pitchFamily="49" charset="0"/>
              </a:rPr>
              <a:t>[m</a:t>
            </a:r>
            <a:r>
              <a:rPr lang="en-US" altLang="ja-JP" sz="12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];</a:t>
            </a:r>
            <a:endParaRPr lang="en-US" altLang="ja-JP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ja-JP" altLang="en-US" sz="1200" dirty="0">
              <a:latin typeface="Consolas" panose="020B0609020204030204" pitchFamily="49" charset="0"/>
            </a:endParaRPr>
          </a:p>
          <a:p>
            <a:r>
              <a:rPr lang="en-US" altLang="ja-JP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</a:t>
            </a:r>
            <a:r>
              <a:rPr lang="en-US" altLang="ja-JP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en-US" altLang="ja-JP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altLang="ja-JP" sz="1200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x </a:t>
            </a:r>
            <a:r>
              <a:rPr lang="en-US" altLang="ja-JP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&lt; 16 &amp;&amp; </a:t>
            </a:r>
            <a:r>
              <a:rPr lang="en-US" altLang="ja-JP" sz="1200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y </a:t>
            </a:r>
            <a:r>
              <a:rPr lang="en-US" altLang="ja-JP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&lt; 16) </a:t>
            </a:r>
            <a:r>
              <a:rPr lang="en-US" altLang="ja-JP" sz="12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ifm</a:t>
            </a:r>
            <a:r>
              <a:rPr lang="en-US" altLang="ja-JP" sz="12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ja-JP" sz="1200" dirty="0">
                <a:solidFill>
                  <a:srgbClr val="000000"/>
                </a:solidFill>
                <a:latin typeface="Consolas" panose="020B0609020204030204" pitchFamily="49" charset="0"/>
              </a:rPr>
              <a:t>= I_0;</a:t>
            </a:r>
          </a:p>
          <a:p>
            <a:r>
              <a:rPr lang="en-US" altLang="ja-JP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</a:t>
            </a:r>
            <a:r>
              <a:rPr lang="en-US" altLang="ja-JP" sz="1200" b="1" dirty="0" smtClean="0">
                <a:solidFill>
                  <a:srgbClr val="7F0055"/>
                </a:solidFill>
                <a:latin typeface="Consolas" panose="020B0609020204030204" pitchFamily="49" charset="0"/>
              </a:rPr>
              <a:t>else</a:t>
            </a:r>
            <a:r>
              <a:rPr lang="en-US" altLang="ja-JP" sz="1200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ja-JP" sz="12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ifm</a:t>
            </a:r>
            <a:r>
              <a:rPr lang="en-US" altLang="ja-JP" sz="12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ja-JP" sz="1200" dirty="0">
                <a:solidFill>
                  <a:srgbClr val="000000"/>
                </a:solidFill>
                <a:latin typeface="Consolas" panose="020B0609020204030204" pitchFamily="49" charset="0"/>
              </a:rPr>
              <a:t>= 0; </a:t>
            </a:r>
            <a:r>
              <a:rPr lang="en-US" altLang="ja-JP" sz="1200" dirty="0">
                <a:solidFill>
                  <a:srgbClr val="3F7F5F"/>
                </a:solidFill>
                <a:latin typeface="Consolas" panose="020B0609020204030204" pitchFamily="49" charset="0"/>
              </a:rPr>
              <a:t>// zero </a:t>
            </a:r>
            <a:r>
              <a:rPr lang="en-US" altLang="ja-JP" sz="1200" dirty="0" smtClean="0">
                <a:solidFill>
                  <a:srgbClr val="3F7F5F"/>
                </a:solidFill>
                <a:latin typeface="Consolas" panose="020B0609020204030204" pitchFamily="49" charset="0"/>
              </a:rPr>
              <a:t>padding</a:t>
            </a:r>
            <a:endParaRPr lang="en-US" altLang="ja-JP" sz="12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l-PL" altLang="ja-JP" sz="12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      </a:t>
            </a:r>
            <a:r>
              <a:rPr lang="pl-PL" altLang="ja-JP" sz="1200" dirty="0">
                <a:solidFill>
                  <a:srgbClr val="000000"/>
                </a:solidFill>
                <a:latin typeface="Consolas" panose="020B0609020204030204" pitchFamily="49" charset="0"/>
              </a:rPr>
              <a:t>ofm = ofm + ifm * W[m][k][0][0];</a:t>
            </a:r>
          </a:p>
          <a:p>
            <a:endParaRPr lang="ja-JP" altLang="en-US" sz="1200" dirty="0">
              <a:latin typeface="Consolas" panose="020B0609020204030204" pitchFamily="49" charset="0"/>
            </a:endParaRPr>
          </a:p>
          <a:p>
            <a:r>
              <a:rPr lang="en-US" altLang="ja-JP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</a:t>
            </a:r>
            <a:r>
              <a:rPr lang="en-US" altLang="ja-JP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en-US" altLang="ja-JP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altLang="ja-JP" sz="1200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x </a:t>
            </a:r>
            <a:r>
              <a:rPr lang="en-US" altLang="ja-JP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&lt; 16 &amp;&amp; y+1 &lt; 16) </a:t>
            </a:r>
            <a:r>
              <a:rPr lang="en-US" altLang="ja-JP" sz="12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ifm</a:t>
            </a:r>
            <a:r>
              <a:rPr lang="en-US" altLang="ja-JP" sz="12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= I_1;</a:t>
            </a:r>
          </a:p>
          <a:p>
            <a:r>
              <a:rPr lang="en-US" altLang="ja-JP" sz="12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      </a:t>
            </a:r>
            <a:r>
              <a:rPr lang="en-US" altLang="ja-JP" sz="1200" b="1" dirty="0" smtClean="0">
                <a:solidFill>
                  <a:srgbClr val="7F0055"/>
                </a:solidFill>
                <a:latin typeface="Consolas" panose="020B0609020204030204" pitchFamily="49" charset="0"/>
              </a:rPr>
              <a:t>else</a:t>
            </a:r>
            <a:r>
              <a:rPr lang="en-US" altLang="ja-JP" sz="1200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ja-JP" sz="12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ifm</a:t>
            </a:r>
            <a:r>
              <a:rPr lang="en-US" altLang="ja-JP" sz="12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= 0; </a:t>
            </a:r>
            <a:r>
              <a:rPr lang="en-US" altLang="ja-JP" sz="1200" dirty="0" smtClean="0">
                <a:solidFill>
                  <a:srgbClr val="3F7F5F"/>
                </a:solidFill>
                <a:latin typeface="Consolas" panose="020B0609020204030204" pitchFamily="49" charset="0"/>
              </a:rPr>
              <a:t>// zero padding</a:t>
            </a:r>
            <a:endParaRPr lang="en-US" altLang="ja-JP" sz="12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l-PL" altLang="ja-JP" sz="12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      ofm = ofm + ifm * W[m][k][0][1];</a:t>
            </a:r>
          </a:p>
          <a:p>
            <a:r>
              <a:rPr lang="en-US" altLang="ja-JP" sz="1200" dirty="0" smtClean="0">
                <a:latin typeface="Consolas" panose="020B0609020204030204" pitchFamily="49" charset="0"/>
              </a:rPr>
              <a:t>          ...</a:t>
            </a:r>
            <a:endParaRPr lang="ja-JP" altLang="en-US" sz="1200" dirty="0">
              <a:latin typeface="Consolas" panose="020B0609020204030204" pitchFamily="49" charset="0"/>
            </a:endParaRPr>
          </a:p>
          <a:p>
            <a:r>
              <a:rPr lang="en-US" altLang="ja-JP" sz="12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      </a:t>
            </a:r>
            <a:r>
              <a:rPr lang="en-US" altLang="ja-JP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en-US" altLang="ja-JP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ja-JP" sz="1200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 (</a:t>
            </a:r>
            <a:r>
              <a:rPr lang="en-US" altLang="ja-JP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k&lt;2) </a:t>
            </a:r>
            <a:r>
              <a:rPr lang="en-US" altLang="ja-JP" sz="1200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ja-JP" sz="12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O_buf</a:t>
            </a:r>
            <a:r>
              <a:rPr lang="en-US" altLang="ja-JP" sz="12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[m</a:t>
            </a:r>
            <a:r>
              <a:rPr lang="en-US" altLang="ja-JP" sz="1200" dirty="0">
                <a:solidFill>
                  <a:srgbClr val="000000"/>
                </a:solidFill>
                <a:latin typeface="Consolas" panose="020B0609020204030204" pitchFamily="49" charset="0"/>
              </a:rPr>
              <a:t>] = </a:t>
            </a:r>
            <a:r>
              <a:rPr lang="en-US" altLang="ja-JP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ofm</a:t>
            </a:r>
            <a:r>
              <a:rPr lang="en-US" altLang="ja-JP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ja-JP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</a:t>
            </a:r>
            <a:r>
              <a:rPr lang="en-US" altLang="ja-JP" sz="1200" b="1" dirty="0" smtClean="0">
                <a:solidFill>
                  <a:srgbClr val="7F0055"/>
                </a:solidFill>
                <a:latin typeface="Consolas" panose="020B0609020204030204" pitchFamily="49" charset="0"/>
              </a:rPr>
              <a:t>else</a:t>
            </a:r>
            <a:r>
              <a:rPr lang="en-US" altLang="ja-JP" sz="1200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ja-JP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en-US" altLang="ja-JP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(k==2) </a:t>
            </a:r>
            <a:r>
              <a:rPr lang="en-US" altLang="ja-JP" sz="12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O_strm.write</a:t>
            </a:r>
            <a:r>
              <a:rPr lang="en-US" altLang="ja-JP" sz="12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ja-JP" sz="12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ofm</a:t>
            </a:r>
            <a:r>
              <a:rPr lang="en-US" altLang="ja-JP" sz="12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US" altLang="ja-JP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ja-JP" alt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ja-JP" sz="12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r>
              <a:rPr lang="ja-JP" altLang="en-US" sz="12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ja-JP" sz="12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 } } }</a:t>
            </a:r>
            <a:endParaRPr lang="en-US" altLang="ja-JP" sz="12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正方形/長方形 6"/>
          <p:cNvSpPr/>
          <p:nvPr/>
        </p:nvSpPr>
        <p:spPr>
          <a:xfrm>
            <a:off x="251528" y="2564904"/>
            <a:ext cx="2304248" cy="504056"/>
          </a:xfrm>
          <a:prstGeom prst="rect">
            <a:avLst/>
          </a:prstGeom>
          <a:ln w="28575">
            <a:solidFill>
              <a:srgbClr val="FF0000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kumimoji="1" lang="ja-JP" altLang="en-US" dirty="0"/>
          </a:p>
        </p:txBody>
      </p:sp>
      <p:sp>
        <p:nvSpPr>
          <p:cNvPr id="8" name="正方形/長方形 7"/>
          <p:cNvSpPr/>
          <p:nvPr/>
        </p:nvSpPr>
        <p:spPr>
          <a:xfrm>
            <a:off x="4675675" y="2265380"/>
            <a:ext cx="2200581" cy="587556"/>
          </a:xfrm>
          <a:prstGeom prst="rect">
            <a:avLst/>
          </a:prstGeom>
          <a:ln w="28575">
            <a:solidFill>
              <a:srgbClr val="FF0000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kumimoji="1" lang="ja-JP" altLang="en-US" dirty="0"/>
          </a:p>
        </p:txBody>
      </p:sp>
      <p:sp>
        <p:nvSpPr>
          <p:cNvPr id="9" name="正方形/長方形 8"/>
          <p:cNvSpPr/>
          <p:nvPr/>
        </p:nvSpPr>
        <p:spPr>
          <a:xfrm>
            <a:off x="899593" y="1772816"/>
            <a:ext cx="1656184" cy="149762"/>
          </a:xfrm>
          <a:prstGeom prst="rect">
            <a:avLst/>
          </a:prstGeom>
          <a:ln w="28575">
            <a:solidFill>
              <a:srgbClr val="3333FF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kumimoji="1" lang="ja-JP" altLang="en-US" dirty="0"/>
          </a:p>
        </p:txBody>
      </p:sp>
      <p:sp>
        <p:nvSpPr>
          <p:cNvPr id="10" name="正方形/長方形 9"/>
          <p:cNvSpPr/>
          <p:nvPr/>
        </p:nvSpPr>
        <p:spPr>
          <a:xfrm>
            <a:off x="5364088" y="1556791"/>
            <a:ext cx="2088232" cy="147879"/>
          </a:xfrm>
          <a:prstGeom prst="rect">
            <a:avLst/>
          </a:prstGeom>
          <a:ln w="28575">
            <a:solidFill>
              <a:srgbClr val="3333FF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kumimoji="1" lang="ja-JP" altLang="en-US" dirty="0"/>
          </a:p>
        </p:txBody>
      </p:sp>
      <p:sp>
        <p:nvSpPr>
          <p:cNvPr id="11" name="正方形/長方形 10"/>
          <p:cNvSpPr/>
          <p:nvPr/>
        </p:nvSpPr>
        <p:spPr>
          <a:xfrm>
            <a:off x="6588224" y="5909705"/>
            <a:ext cx="1584176" cy="183591"/>
          </a:xfrm>
          <a:prstGeom prst="rect">
            <a:avLst/>
          </a:prstGeom>
          <a:ln w="28575">
            <a:solidFill>
              <a:srgbClr val="3333FF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834508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ja-JP" dirty="0" smtClean="0"/>
              <a:t>Simulation of Optimized C template</a:t>
            </a:r>
            <a:endParaRPr kumimoji="1" lang="ja-JP" altLang="en-US" dirty="0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pPr/>
              <a:t>54</a:t>
            </a:fld>
            <a:endParaRPr kumimoji="1" lang="ja-JP" altLang="en-US" dirty="0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kumimoji="1" lang="en-US" altLang="ja-JP" dirty="0" smtClean="0"/>
              <a:t>By optimization, two layers are executed in parallel</a:t>
            </a:r>
            <a:endParaRPr kumimoji="1" lang="ja-JP" altLang="en-US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916832"/>
            <a:ext cx="8280920" cy="1564429"/>
          </a:xfrm>
          <a:prstGeom prst="rect">
            <a:avLst/>
          </a:prstGeom>
        </p:spPr>
      </p:pic>
      <p:sp>
        <p:nvSpPr>
          <p:cNvPr id="6" name="テキスト ボックス 5"/>
          <p:cNvSpPr txBox="1"/>
          <p:nvPr/>
        </p:nvSpPr>
        <p:spPr>
          <a:xfrm>
            <a:off x="358217" y="1400961"/>
            <a:ext cx="28216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 smtClean="0">
                <a:solidFill>
                  <a:srgbClr val="FF0000"/>
                </a:solidFill>
              </a:rPr>
              <a:t>Before optimization</a:t>
            </a:r>
            <a:endParaRPr kumimoji="1" lang="ja-JP" altLang="en-US" sz="2400" dirty="0">
              <a:solidFill>
                <a:srgbClr val="FF0000"/>
              </a:solidFill>
            </a:endParaRPr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5" y="4255547"/>
            <a:ext cx="7589987" cy="1549717"/>
          </a:xfrm>
          <a:prstGeom prst="rect">
            <a:avLst/>
          </a:prstGeom>
        </p:spPr>
      </p:pic>
      <p:sp>
        <p:nvSpPr>
          <p:cNvPr id="9" name="テキスト ボックス 8"/>
          <p:cNvSpPr txBox="1"/>
          <p:nvPr/>
        </p:nvSpPr>
        <p:spPr>
          <a:xfrm>
            <a:off x="326968" y="3757878"/>
            <a:ext cx="40014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 smtClean="0">
                <a:solidFill>
                  <a:srgbClr val="FF0000"/>
                </a:solidFill>
              </a:rPr>
              <a:t>After streaming optimization</a:t>
            </a:r>
            <a:endParaRPr kumimoji="1" lang="ja-JP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8289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44624"/>
            <a:ext cx="9144000" cy="576064"/>
          </a:xfrm>
        </p:spPr>
        <p:txBody>
          <a:bodyPr>
            <a:noAutofit/>
          </a:bodyPr>
          <a:lstStyle/>
          <a:p>
            <a:r>
              <a:rPr lang="en-US" altLang="ja-JP" sz="2600" dirty="0"/>
              <a:t>C code </a:t>
            </a:r>
            <a:r>
              <a:rPr lang="en-US" altLang="ja-JP" sz="2600" dirty="0" smtClean="0"/>
              <a:t>generator and format for DNN description</a:t>
            </a:r>
            <a:endParaRPr kumimoji="1" lang="ja-JP" altLang="en-US" sz="2600" dirty="0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pPr/>
              <a:t>55</a:t>
            </a:fld>
            <a:endParaRPr kumimoji="1" lang="ja-JP" altLang="en-US" dirty="0"/>
          </a:p>
        </p:txBody>
      </p:sp>
      <p:graphicFrame>
        <p:nvGraphicFramePr>
          <p:cNvPr id="7" name="コンテンツ プレースホルダー 6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3691736309"/>
              </p:ext>
            </p:extLst>
          </p:nvPr>
        </p:nvGraphicFramePr>
        <p:xfrm>
          <a:off x="212676" y="1052736"/>
          <a:ext cx="8785225" cy="133045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32926">
                  <a:extLst>
                    <a:ext uri="{9D8B030D-6E8A-4147-A177-3AD203B41FA5}">
                      <a16:colId xmlns:a16="http://schemas.microsoft.com/office/drawing/2014/main" val="2971845648"/>
                    </a:ext>
                  </a:extLst>
                </a:gridCol>
                <a:gridCol w="865851">
                  <a:extLst>
                    <a:ext uri="{9D8B030D-6E8A-4147-A177-3AD203B41FA5}">
                      <a16:colId xmlns:a16="http://schemas.microsoft.com/office/drawing/2014/main" val="1615523909"/>
                    </a:ext>
                  </a:extLst>
                </a:gridCol>
                <a:gridCol w="802497">
                  <a:extLst>
                    <a:ext uri="{9D8B030D-6E8A-4147-A177-3AD203B41FA5}">
                      <a16:colId xmlns:a16="http://schemas.microsoft.com/office/drawing/2014/main" val="2427210094"/>
                    </a:ext>
                  </a:extLst>
                </a:gridCol>
                <a:gridCol w="263979">
                  <a:extLst>
                    <a:ext uri="{9D8B030D-6E8A-4147-A177-3AD203B41FA5}">
                      <a16:colId xmlns:a16="http://schemas.microsoft.com/office/drawing/2014/main" val="2383123228"/>
                    </a:ext>
                  </a:extLst>
                </a:gridCol>
                <a:gridCol w="263979">
                  <a:extLst>
                    <a:ext uri="{9D8B030D-6E8A-4147-A177-3AD203B41FA5}">
                      <a16:colId xmlns:a16="http://schemas.microsoft.com/office/drawing/2014/main" val="2163920670"/>
                    </a:ext>
                  </a:extLst>
                </a:gridCol>
                <a:gridCol w="263979">
                  <a:extLst>
                    <a:ext uri="{9D8B030D-6E8A-4147-A177-3AD203B41FA5}">
                      <a16:colId xmlns:a16="http://schemas.microsoft.com/office/drawing/2014/main" val="1648836082"/>
                    </a:ext>
                  </a:extLst>
                </a:gridCol>
                <a:gridCol w="263979">
                  <a:extLst>
                    <a:ext uri="{9D8B030D-6E8A-4147-A177-3AD203B41FA5}">
                      <a16:colId xmlns:a16="http://schemas.microsoft.com/office/drawing/2014/main" val="199475817"/>
                    </a:ext>
                  </a:extLst>
                </a:gridCol>
                <a:gridCol w="263979">
                  <a:extLst>
                    <a:ext uri="{9D8B030D-6E8A-4147-A177-3AD203B41FA5}">
                      <a16:colId xmlns:a16="http://schemas.microsoft.com/office/drawing/2014/main" val="792623814"/>
                    </a:ext>
                  </a:extLst>
                </a:gridCol>
                <a:gridCol w="263979">
                  <a:extLst>
                    <a:ext uri="{9D8B030D-6E8A-4147-A177-3AD203B41FA5}">
                      <a16:colId xmlns:a16="http://schemas.microsoft.com/office/drawing/2014/main" val="3495770330"/>
                    </a:ext>
                  </a:extLst>
                </a:gridCol>
                <a:gridCol w="263979">
                  <a:extLst>
                    <a:ext uri="{9D8B030D-6E8A-4147-A177-3AD203B41FA5}">
                      <a16:colId xmlns:a16="http://schemas.microsoft.com/office/drawing/2014/main" val="580824648"/>
                    </a:ext>
                  </a:extLst>
                </a:gridCol>
                <a:gridCol w="263979">
                  <a:extLst>
                    <a:ext uri="{9D8B030D-6E8A-4147-A177-3AD203B41FA5}">
                      <a16:colId xmlns:a16="http://schemas.microsoft.com/office/drawing/2014/main" val="1682006015"/>
                    </a:ext>
                  </a:extLst>
                </a:gridCol>
                <a:gridCol w="263979">
                  <a:extLst>
                    <a:ext uri="{9D8B030D-6E8A-4147-A177-3AD203B41FA5}">
                      <a16:colId xmlns:a16="http://schemas.microsoft.com/office/drawing/2014/main" val="201747920"/>
                    </a:ext>
                  </a:extLst>
                </a:gridCol>
                <a:gridCol w="549077">
                  <a:extLst>
                    <a:ext uri="{9D8B030D-6E8A-4147-A177-3AD203B41FA5}">
                      <a16:colId xmlns:a16="http://schemas.microsoft.com/office/drawing/2014/main" val="688973073"/>
                    </a:ext>
                  </a:extLst>
                </a:gridCol>
                <a:gridCol w="549077">
                  <a:extLst>
                    <a:ext uri="{9D8B030D-6E8A-4147-A177-3AD203B41FA5}">
                      <a16:colId xmlns:a16="http://schemas.microsoft.com/office/drawing/2014/main" val="1541566705"/>
                    </a:ext>
                  </a:extLst>
                </a:gridCol>
                <a:gridCol w="295657">
                  <a:extLst>
                    <a:ext uri="{9D8B030D-6E8A-4147-A177-3AD203B41FA5}">
                      <a16:colId xmlns:a16="http://schemas.microsoft.com/office/drawing/2014/main" val="2705169824"/>
                    </a:ext>
                  </a:extLst>
                </a:gridCol>
                <a:gridCol w="263979">
                  <a:extLst>
                    <a:ext uri="{9D8B030D-6E8A-4147-A177-3AD203B41FA5}">
                      <a16:colId xmlns:a16="http://schemas.microsoft.com/office/drawing/2014/main" val="2862426701"/>
                    </a:ext>
                  </a:extLst>
                </a:gridCol>
                <a:gridCol w="263979">
                  <a:extLst>
                    <a:ext uri="{9D8B030D-6E8A-4147-A177-3AD203B41FA5}">
                      <a16:colId xmlns:a16="http://schemas.microsoft.com/office/drawing/2014/main" val="3458296809"/>
                    </a:ext>
                  </a:extLst>
                </a:gridCol>
                <a:gridCol w="263979">
                  <a:extLst>
                    <a:ext uri="{9D8B030D-6E8A-4147-A177-3AD203B41FA5}">
                      <a16:colId xmlns:a16="http://schemas.microsoft.com/office/drawing/2014/main" val="3263474980"/>
                    </a:ext>
                  </a:extLst>
                </a:gridCol>
                <a:gridCol w="263979">
                  <a:extLst>
                    <a:ext uri="{9D8B030D-6E8A-4147-A177-3AD203B41FA5}">
                      <a16:colId xmlns:a16="http://schemas.microsoft.com/office/drawing/2014/main" val="445854738"/>
                    </a:ext>
                  </a:extLst>
                </a:gridCol>
                <a:gridCol w="263979">
                  <a:extLst>
                    <a:ext uri="{9D8B030D-6E8A-4147-A177-3AD203B41FA5}">
                      <a16:colId xmlns:a16="http://schemas.microsoft.com/office/drawing/2014/main" val="3636464005"/>
                    </a:ext>
                  </a:extLst>
                </a:gridCol>
                <a:gridCol w="263979">
                  <a:extLst>
                    <a:ext uri="{9D8B030D-6E8A-4147-A177-3AD203B41FA5}">
                      <a16:colId xmlns:a16="http://schemas.microsoft.com/office/drawing/2014/main" val="1937530709"/>
                    </a:ext>
                  </a:extLst>
                </a:gridCol>
                <a:gridCol w="549077">
                  <a:extLst>
                    <a:ext uri="{9D8B030D-6E8A-4147-A177-3AD203B41FA5}">
                      <a16:colId xmlns:a16="http://schemas.microsoft.com/office/drawing/2014/main" val="3086574657"/>
                    </a:ext>
                  </a:extLst>
                </a:gridCol>
                <a:gridCol w="781378">
                  <a:extLst>
                    <a:ext uri="{9D8B030D-6E8A-4147-A177-3AD203B41FA5}">
                      <a16:colId xmlns:a16="http://schemas.microsoft.com/office/drawing/2014/main" val="1789632589"/>
                    </a:ext>
                  </a:extLst>
                </a:gridCol>
              </a:tblGrid>
              <a:tr h="19006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Layer #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280" marR="5280" marT="528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Layer Type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280" marR="5280" marT="528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Name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280" marR="5280" marT="528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M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280" marR="5280" marT="528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C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280" marR="5280" marT="528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H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280" marR="5280" marT="528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W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280" marR="5280" marT="528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R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280" marR="5280" marT="528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S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280" marR="5280" marT="528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280" marR="5280" marT="528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F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280" marR="5280" marT="528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U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280" marR="5280" marT="528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Padding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280" marR="5280" marT="528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Activation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280" marR="5280" marT="528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bias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280" marR="5280" marT="528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M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280" marR="5280" marT="528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F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280" marR="5280" marT="528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280" marR="5280" marT="528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R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280" marR="5280" marT="528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S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280" marR="5280" marT="528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U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280" marR="5280" marT="528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Padding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280" marR="5280" marT="528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Pooling Type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280" marR="5280" marT="5280" marB="0" anchor="b"/>
                </a:tc>
                <a:extLst>
                  <a:ext uri="{0D108BD9-81ED-4DB2-BD59-A6C34878D82A}">
                    <a16:rowId xmlns:a16="http://schemas.microsoft.com/office/drawing/2014/main" val="3564134185"/>
                  </a:ext>
                </a:extLst>
              </a:tr>
              <a:tr h="190065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ja-JP" sz="900" u="none" strike="noStrike">
                          <a:effectLst/>
                        </a:rPr>
                        <a:t>1</a:t>
                      </a:r>
                      <a:endParaRPr lang="en-US" altLang="ja-JP" sz="9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280" marR="5280" marT="528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Conv2D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280" marR="5280" marT="528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block1_conv1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280" marR="5280" marT="528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ja-JP" sz="900" u="none" strike="noStrike">
                          <a:effectLst/>
                        </a:rPr>
                        <a:t>64</a:t>
                      </a:r>
                      <a:endParaRPr lang="en-US" altLang="ja-JP" sz="9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280" marR="5280" marT="528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ja-JP" sz="900" u="none" strike="noStrike">
                          <a:effectLst/>
                        </a:rPr>
                        <a:t>3</a:t>
                      </a:r>
                      <a:endParaRPr lang="en-US" altLang="ja-JP" sz="9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280" marR="5280" marT="528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ja-JP" sz="900" u="none" strike="noStrike">
                          <a:effectLst/>
                        </a:rPr>
                        <a:t>224</a:t>
                      </a:r>
                      <a:endParaRPr lang="en-US" altLang="ja-JP" sz="9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280" marR="5280" marT="528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ja-JP" sz="900" u="none" strike="noStrike">
                          <a:effectLst/>
                        </a:rPr>
                        <a:t>224</a:t>
                      </a:r>
                      <a:endParaRPr lang="en-US" altLang="ja-JP" sz="9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280" marR="5280" marT="528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ja-JP" sz="900" u="none" strike="noStrike">
                          <a:effectLst/>
                        </a:rPr>
                        <a:t>3</a:t>
                      </a:r>
                      <a:endParaRPr lang="en-US" altLang="ja-JP" sz="9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280" marR="5280" marT="528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ja-JP" sz="900" u="none" strike="noStrike">
                          <a:effectLst/>
                        </a:rPr>
                        <a:t>3</a:t>
                      </a:r>
                      <a:endParaRPr lang="en-US" altLang="ja-JP" sz="9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280" marR="5280" marT="528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ja-JP" sz="900" u="none" strike="noStrike">
                          <a:effectLst/>
                        </a:rPr>
                        <a:t>224</a:t>
                      </a:r>
                      <a:endParaRPr lang="en-US" altLang="ja-JP" sz="9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280" marR="5280" marT="528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ja-JP" sz="900" u="none" strike="noStrike">
                          <a:effectLst/>
                        </a:rPr>
                        <a:t>224</a:t>
                      </a:r>
                      <a:endParaRPr lang="en-US" altLang="ja-JP" sz="9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280" marR="5280" marT="528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ja-JP" sz="900" u="none" strike="noStrike">
                          <a:effectLst/>
                        </a:rPr>
                        <a:t>1</a:t>
                      </a:r>
                      <a:endParaRPr lang="en-US" altLang="ja-JP" sz="9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280" marR="5280" marT="528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same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280" marR="5280" marT="528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relu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280" marR="5280" marT="528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Yes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280" marR="5280" marT="528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ja-JP" altLang="en-US" sz="9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280" marR="5280" marT="528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ja-JP" altLang="en-US" sz="9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280" marR="5280" marT="528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ja-JP" altLang="en-US" sz="9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280" marR="5280" marT="528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ja-JP" altLang="en-US" sz="9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280" marR="5280" marT="528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ja-JP" altLang="en-US" sz="9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280" marR="5280" marT="528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ja-JP" altLang="en-US" sz="9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280" marR="5280" marT="528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ja-JP" altLang="en-US" sz="9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280" marR="5280" marT="528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ja-JP" altLang="en-US" sz="9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280" marR="5280" marT="5280" marB="0" anchor="b"/>
                </a:tc>
                <a:extLst>
                  <a:ext uri="{0D108BD9-81ED-4DB2-BD59-A6C34878D82A}">
                    <a16:rowId xmlns:a16="http://schemas.microsoft.com/office/drawing/2014/main" val="2318975492"/>
                  </a:ext>
                </a:extLst>
              </a:tr>
              <a:tr h="190065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ja-JP" sz="900" u="none" strike="noStrike">
                          <a:effectLst/>
                        </a:rPr>
                        <a:t>2</a:t>
                      </a:r>
                      <a:endParaRPr lang="en-US" altLang="ja-JP" sz="9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280" marR="5280" marT="528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Conv2D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280" marR="5280" marT="528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block1_conv2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280" marR="5280" marT="528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ja-JP" sz="900" u="none" strike="noStrike">
                          <a:effectLst/>
                        </a:rPr>
                        <a:t>64</a:t>
                      </a:r>
                      <a:endParaRPr lang="en-US" altLang="ja-JP" sz="9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280" marR="5280" marT="528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ja-JP" sz="900" u="none" strike="noStrike">
                          <a:effectLst/>
                        </a:rPr>
                        <a:t>3</a:t>
                      </a:r>
                      <a:endParaRPr lang="en-US" altLang="ja-JP" sz="9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280" marR="5280" marT="528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ja-JP" sz="900" u="none" strike="noStrike">
                          <a:effectLst/>
                        </a:rPr>
                        <a:t>224</a:t>
                      </a:r>
                      <a:endParaRPr lang="en-US" altLang="ja-JP" sz="9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280" marR="5280" marT="528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ja-JP" sz="900" u="none" strike="noStrike">
                          <a:effectLst/>
                        </a:rPr>
                        <a:t>224</a:t>
                      </a:r>
                      <a:endParaRPr lang="en-US" altLang="ja-JP" sz="9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280" marR="5280" marT="528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ja-JP" sz="900" u="none" strike="noStrike">
                          <a:effectLst/>
                        </a:rPr>
                        <a:t>3</a:t>
                      </a:r>
                      <a:endParaRPr lang="en-US" altLang="ja-JP" sz="9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280" marR="5280" marT="528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ja-JP" sz="900" u="none" strike="noStrike">
                          <a:effectLst/>
                        </a:rPr>
                        <a:t>3</a:t>
                      </a:r>
                      <a:endParaRPr lang="en-US" altLang="ja-JP" sz="9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280" marR="5280" marT="528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ja-JP" sz="900" u="none" strike="noStrike">
                          <a:effectLst/>
                        </a:rPr>
                        <a:t>224</a:t>
                      </a:r>
                      <a:endParaRPr lang="en-US" altLang="ja-JP" sz="9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280" marR="5280" marT="528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ja-JP" sz="900" u="none" strike="noStrike">
                          <a:effectLst/>
                        </a:rPr>
                        <a:t>224</a:t>
                      </a:r>
                      <a:endParaRPr lang="en-US" altLang="ja-JP" sz="9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280" marR="5280" marT="528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ja-JP" sz="900" u="none" strike="noStrike">
                          <a:effectLst/>
                        </a:rPr>
                        <a:t>1</a:t>
                      </a:r>
                      <a:endParaRPr lang="en-US" altLang="ja-JP" sz="9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280" marR="5280" marT="528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same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280" marR="5280" marT="528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relu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280" marR="5280" marT="528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Yes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280" marR="5280" marT="528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ja-JP" altLang="en-US" sz="9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280" marR="5280" marT="528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ja-JP" altLang="en-US" sz="9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280" marR="5280" marT="528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ja-JP" altLang="en-US" sz="9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280" marR="5280" marT="528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ja-JP" altLang="en-US" sz="9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280" marR="5280" marT="528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ja-JP" altLang="en-US" sz="9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280" marR="5280" marT="528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ja-JP" altLang="en-US" sz="9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280" marR="5280" marT="528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ja-JP" altLang="en-US" sz="9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280" marR="5280" marT="528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ja-JP" altLang="en-US" sz="9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280" marR="5280" marT="5280" marB="0" anchor="b"/>
                </a:tc>
                <a:extLst>
                  <a:ext uri="{0D108BD9-81ED-4DB2-BD59-A6C34878D82A}">
                    <a16:rowId xmlns:a16="http://schemas.microsoft.com/office/drawing/2014/main" val="1582811420"/>
                  </a:ext>
                </a:extLst>
              </a:tr>
              <a:tr h="190065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ja-JP" sz="900" u="none" strike="noStrike">
                          <a:effectLst/>
                        </a:rPr>
                        <a:t>3</a:t>
                      </a:r>
                      <a:endParaRPr lang="en-US" altLang="ja-JP" sz="9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280" marR="5280" marT="528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MaxPooling2D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280" marR="5280" marT="528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block1_pool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280" marR="5280" marT="528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ja-JP" altLang="en-US" sz="9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280" marR="5280" marT="528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ja-JP" altLang="en-US" sz="9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280" marR="5280" marT="528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ja-JP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280" marR="5280" marT="528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ja-JP" altLang="en-US" sz="9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280" marR="5280" marT="528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ja-JP" altLang="en-US" sz="9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280" marR="5280" marT="528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ja-JP" altLang="en-US" sz="9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280" marR="5280" marT="528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ja-JP" altLang="en-US" sz="9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280" marR="5280" marT="528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ja-JP" altLang="en-US" sz="9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280" marR="5280" marT="528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ja-JP" altLang="en-US" sz="9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280" marR="5280" marT="528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ja-JP" altLang="en-US" sz="9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280" marR="5280" marT="528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ja-JP" altLang="en-US" sz="9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280" marR="5280" marT="528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ja-JP" altLang="en-US" sz="9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280" marR="5280" marT="528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ja-JP" sz="900" u="none" strike="noStrike">
                          <a:effectLst/>
                        </a:rPr>
                        <a:t>64</a:t>
                      </a:r>
                      <a:endParaRPr lang="en-US" altLang="ja-JP" sz="9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280" marR="5280" marT="528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ja-JP" sz="900" u="none" strike="noStrike">
                          <a:effectLst/>
                        </a:rPr>
                        <a:t>112</a:t>
                      </a:r>
                      <a:endParaRPr lang="en-US" altLang="ja-JP" sz="9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280" marR="5280" marT="528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ja-JP" sz="900" u="none" strike="noStrike">
                          <a:effectLst/>
                        </a:rPr>
                        <a:t>112</a:t>
                      </a:r>
                      <a:endParaRPr lang="en-US" altLang="ja-JP" sz="9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280" marR="5280" marT="528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ja-JP" sz="900" u="none" strike="noStrike">
                          <a:effectLst/>
                        </a:rPr>
                        <a:t>2</a:t>
                      </a:r>
                      <a:endParaRPr lang="en-US" altLang="ja-JP" sz="9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280" marR="5280" marT="528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ja-JP" sz="900" u="none" strike="noStrike">
                          <a:effectLst/>
                        </a:rPr>
                        <a:t>2</a:t>
                      </a:r>
                      <a:endParaRPr lang="en-US" altLang="ja-JP" sz="9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280" marR="5280" marT="528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ja-JP" sz="900" u="none" strike="noStrike">
                          <a:effectLst/>
                        </a:rPr>
                        <a:t>2</a:t>
                      </a:r>
                      <a:endParaRPr lang="en-US" altLang="ja-JP" sz="9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280" marR="5280" marT="528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No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280" marR="5280" marT="528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Max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280" marR="5280" marT="5280" marB="0" anchor="b"/>
                </a:tc>
                <a:extLst>
                  <a:ext uri="{0D108BD9-81ED-4DB2-BD59-A6C34878D82A}">
                    <a16:rowId xmlns:a16="http://schemas.microsoft.com/office/drawing/2014/main" val="3789882210"/>
                  </a:ext>
                </a:extLst>
              </a:tr>
              <a:tr h="190065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ja-JP" sz="900" u="none" strike="noStrike">
                          <a:effectLst/>
                        </a:rPr>
                        <a:t>4</a:t>
                      </a:r>
                      <a:endParaRPr lang="en-US" altLang="ja-JP" sz="9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280" marR="5280" marT="528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ja-JP" altLang="en-US" sz="9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280" marR="5280" marT="528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ja-JP" altLang="en-US" sz="9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280" marR="5280" marT="528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ja-JP" altLang="en-US" sz="9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280" marR="5280" marT="528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ja-JP" altLang="en-US" sz="9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280" marR="5280" marT="528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ja-JP" altLang="en-US" sz="9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280" marR="5280" marT="528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ja-JP" altLang="en-US" sz="9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280" marR="5280" marT="528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ja-JP" altLang="en-US" sz="9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280" marR="5280" marT="528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ja-JP" altLang="en-US" sz="9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280" marR="5280" marT="528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ja-JP" altLang="en-US" sz="9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280" marR="5280" marT="528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ja-JP" altLang="en-US" sz="9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280" marR="5280" marT="528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ja-JP" altLang="en-US" sz="9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280" marR="5280" marT="528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ja-JP" altLang="en-US" sz="9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280" marR="5280" marT="528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ja-JP" altLang="en-US" sz="9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280" marR="5280" marT="528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ja-JP" altLang="en-US" sz="9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280" marR="5280" marT="528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ja-JP" altLang="en-US" sz="9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280" marR="5280" marT="528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ja-JP" altLang="en-US" sz="9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280" marR="5280" marT="528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ja-JP" altLang="en-US" sz="9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280" marR="5280" marT="528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ja-JP" altLang="en-US" sz="9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280" marR="5280" marT="528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ja-JP" altLang="en-US" sz="9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280" marR="5280" marT="528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ja-JP" altLang="en-US" sz="9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280" marR="5280" marT="528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ja-JP" altLang="en-US" sz="9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280" marR="5280" marT="528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ja-JP" altLang="en-US" sz="9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280" marR="5280" marT="5280" marB="0" anchor="b"/>
                </a:tc>
                <a:extLst>
                  <a:ext uri="{0D108BD9-81ED-4DB2-BD59-A6C34878D82A}">
                    <a16:rowId xmlns:a16="http://schemas.microsoft.com/office/drawing/2014/main" val="650857143"/>
                  </a:ext>
                </a:extLst>
              </a:tr>
              <a:tr h="190065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ja-JP" sz="900" u="none" strike="noStrike">
                          <a:effectLst/>
                        </a:rPr>
                        <a:t>5</a:t>
                      </a:r>
                      <a:endParaRPr lang="en-US" altLang="ja-JP" sz="9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280" marR="5280" marT="528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ja-JP" altLang="en-US" sz="9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280" marR="5280" marT="528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ja-JP" altLang="en-US" sz="9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280" marR="5280" marT="528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ja-JP" altLang="en-US" sz="9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280" marR="5280" marT="528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ja-JP" altLang="en-US" sz="9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280" marR="5280" marT="528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ja-JP" altLang="en-US" sz="9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280" marR="5280" marT="528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ja-JP" altLang="en-US" sz="9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280" marR="5280" marT="528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ja-JP" altLang="en-US" sz="9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280" marR="5280" marT="528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ja-JP" altLang="en-US" sz="9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280" marR="5280" marT="528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ja-JP" altLang="en-US" sz="9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280" marR="5280" marT="528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ja-JP" altLang="en-US" sz="9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280" marR="5280" marT="528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ja-JP" altLang="en-US" sz="9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280" marR="5280" marT="528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ja-JP" altLang="en-US" sz="9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280" marR="5280" marT="528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ja-JP" altLang="en-US" sz="9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280" marR="5280" marT="528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ja-JP" altLang="en-US" sz="9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280" marR="5280" marT="528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ja-JP" altLang="en-US" sz="9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280" marR="5280" marT="528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ja-JP" altLang="en-US" sz="9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280" marR="5280" marT="528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ja-JP" altLang="en-US" sz="9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280" marR="5280" marT="528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ja-JP" altLang="en-US" sz="9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280" marR="5280" marT="528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ja-JP" altLang="en-US" sz="9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280" marR="5280" marT="528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ja-JP" altLang="en-US" sz="9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280" marR="5280" marT="528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ja-JP" altLang="en-US" sz="9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280" marR="5280" marT="528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ja-JP" altLang="en-US" sz="9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280" marR="5280" marT="5280" marB="0" anchor="b"/>
                </a:tc>
                <a:extLst>
                  <a:ext uri="{0D108BD9-81ED-4DB2-BD59-A6C34878D82A}">
                    <a16:rowId xmlns:a16="http://schemas.microsoft.com/office/drawing/2014/main" val="4208973336"/>
                  </a:ext>
                </a:extLst>
              </a:tr>
              <a:tr h="190065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ja-JP" sz="900" u="none" strike="noStrike">
                          <a:effectLst/>
                        </a:rPr>
                        <a:t>6</a:t>
                      </a:r>
                      <a:endParaRPr lang="en-US" altLang="ja-JP" sz="9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280" marR="5280" marT="528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ja-JP" altLang="en-US" sz="9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280" marR="5280" marT="528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ja-JP" altLang="en-US" sz="9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280" marR="5280" marT="528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ja-JP" altLang="en-US" sz="9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280" marR="5280" marT="528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ja-JP" altLang="en-US" sz="9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280" marR="5280" marT="528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ja-JP" altLang="en-US" sz="9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280" marR="5280" marT="528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ja-JP" altLang="en-US" sz="9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280" marR="5280" marT="528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ja-JP" altLang="en-US" sz="9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280" marR="5280" marT="528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ja-JP" altLang="en-US" sz="9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280" marR="5280" marT="528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ja-JP" altLang="en-US" sz="9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280" marR="5280" marT="528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ja-JP" altLang="en-US" sz="9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280" marR="5280" marT="528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ja-JP" altLang="en-US" sz="9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280" marR="5280" marT="528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ja-JP" altLang="en-US" sz="9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280" marR="5280" marT="528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ja-JP" altLang="en-US" sz="9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280" marR="5280" marT="528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ja-JP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280" marR="5280" marT="528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ja-JP" altLang="en-US" sz="9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280" marR="5280" marT="528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ja-JP" altLang="en-US" sz="9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280" marR="5280" marT="528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ja-JP" altLang="en-US" sz="9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280" marR="5280" marT="528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ja-JP" altLang="en-US" sz="9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280" marR="5280" marT="528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ja-JP" altLang="en-US" sz="9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280" marR="5280" marT="528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ja-JP" altLang="en-US" sz="9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280" marR="5280" marT="528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ja-JP" altLang="en-US" sz="9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280" marR="5280" marT="528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ja-JP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5280" marR="5280" marT="5280" marB="0" anchor="b"/>
                </a:tc>
                <a:extLst>
                  <a:ext uri="{0D108BD9-81ED-4DB2-BD59-A6C34878D82A}">
                    <a16:rowId xmlns:a16="http://schemas.microsoft.com/office/drawing/2014/main" val="1379069801"/>
                  </a:ext>
                </a:extLst>
              </a:tr>
            </a:tbl>
          </a:graphicData>
        </a:graphic>
      </p:graphicFrame>
      <p:sp>
        <p:nvSpPr>
          <p:cNvPr id="8" name="テキスト ボックス 7"/>
          <p:cNvSpPr txBox="1"/>
          <p:nvPr/>
        </p:nvSpPr>
        <p:spPr>
          <a:xfrm>
            <a:off x="154288" y="620688"/>
            <a:ext cx="45993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 smtClean="0">
                <a:solidFill>
                  <a:srgbClr val="FF0000"/>
                </a:solidFill>
              </a:rPr>
              <a:t>Excel file describing, ex, VGG19</a:t>
            </a:r>
            <a:endParaRPr kumimoji="1" lang="ja-JP" altLang="en-US" sz="2400" dirty="0">
              <a:solidFill>
                <a:srgbClr val="FF0000"/>
              </a:solidFill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212676" y="2353574"/>
            <a:ext cx="7155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 smtClean="0">
                <a:solidFill>
                  <a:srgbClr val="FF0000"/>
                </a:solidFill>
              </a:rPr>
              <a:t>Or, Text file (</a:t>
            </a:r>
            <a:r>
              <a:rPr kumimoji="1" lang="en-US" altLang="ja-JP" sz="2400" dirty="0" err="1" smtClean="0">
                <a:solidFill>
                  <a:srgbClr val="FF0000"/>
                </a:solidFill>
              </a:rPr>
              <a:t>Json</a:t>
            </a:r>
            <a:r>
              <a:rPr kumimoji="1" lang="en-US" altLang="ja-JP" sz="2400" dirty="0" smtClean="0">
                <a:solidFill>
                  <a:srgbClr val="FF0000"/>
                </a:solidFill>
              </a:rPr>
              <a:t> file, xml file, anything) for VGG19</a:t>
            </a:r>
            <a:endParaRPr kumimoji="1" lang="ja-JP" altLang="en-US" sz="2400" dirty="0">
              <a:solidFill>
                <a:srgbClr val="FF0000"/>
              </a:solidFill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255711" y="2815239"/>
            <a:ext cx="854099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dirty="0" err="1" smtClean="0"/>
              <a:t>LayerNo</a:t>
            </a:r>
            <a:r>
              <a:rPr kumimoji="1" lang="en-US" altLang="ja-JP" sz="1600" dirty="0" smtClean="0"/>
              <a:t>=1, </a:t>
            </a:r>
            <a:r>
              <a:rPr kumimoji="1" lang="en-US" altLang="ja-JP" sz="1600" dirty="0" err="1" smtClean="0"/>
              <a:t>LayerName</a:t>
            </a:r>
            <a:r>
              <a:rPr kumimoji="1" lang="en-US" altLang="ja-JP" sz="1600" dirty="0" smtClean="0"/>
              <a:t>=block1_conv1, </a:t>
            </a:r>
            <a:r>
              <a:rPr kumimoji="1" lang="en-US" altLang="ja-JP" sz="1600" dirty="0" err="1" smtClean="0"/>
              <a:t>LayerType</a:t>
            </a:r>
            <a:r>
              <a:rPr kumimoji="1" lang="en-US" altLang="ja-JP" sz="1600" dirty="0" smtClean="0"/>
              <a:t>=Conv2D, M=64, C=3, H=224, …,</a:t>
            </a:r>
          </a:p>
          <a:p>
            <a:r>
              <a:rPr lang="en-US" altLang="ja-JP" sz="1600" dirty="0" err="1" smtClean="0"/>
              <a:t>LayerNo</a:t>
            </a:r>
            <a:r>
              <a:rPr lang="en-US" altLang="ja-JP" sz="1600" dirty="0" smtClean="0"/>
              <a:t>=2, In1=1, </a:t>
            </a:r>
            <a:r>
              <a:rPr lang="en-US" altLang="ja-JP" sz="1600" dirty="0" err="1" smtClean="0"/>
              <a:t>LayerName</a:t>
            </a:r>
            <a:r>
              <a:rPr lang="en-US" altLang="ja-JP" sz="1600" dirty="0" smtClean="0"/>
              <a:t>=block1_conv2, </a:t>
            </a:r>
            <a:r>
              <a:rPr lang="en-US" altLang="ja-JP" sz="1600" dirty="0" err="1"/>
              <a:t>LayerType</a:t>
            </a:r>
            <a:r>
              <a:rPr lang="en-US" altLang="ja-JP" sz="1600" dirty="0"/>
              <a:t>=Conv2D, M=64, C=3, H=224, …,</a:t>
            </a:r>
          </a:p>
          <a:p>
            <a:r>
              <a:rPr kumimoji="1" lang="en-US" altLang="ja-JP" sz="1600" dirty="0" err="1" smtClean="0"/>
              <a:t>LayerNo</a:t>
            </a:r>
            <a:r>
              <a:rPr kumimoji="1" lang="en-US" altLang="ja-JP" sz="1600" dirty="0" smtClean="0"/>
              <a:t>=3, In1=2, </a:t>
            </a:r>
            <a:r>
              <a:rPr kumimoji="1" lang="en-US" altLang="ja-JP" sz="1600" dirty="0" err="1" smtClean="0"/>
              <a:t>LayerName</a:t>
            </a:r>
            <a:r>
              <a:rPr kumimoji="1" lang="en-US" altLang="ja-JP" sz="1600" dirty="0" smtClean="0"/>
              <a:t>=block1_pool, </a:t>
            </a:r>
            <a:r>
              <a:rPr kumimoji="1" lang="en-US" altLang="ja-JP" sz="1600" dirty="0" err="1" smtClean="0"/>
              <a:t>LayerType</a:t>
            </a:r>
            <a:r>
              <a:rPr kumimoji="1" lang="en-US" altLang="ja-JP" sz="1600" dirty="0" smtClean="0"/>
              <a:t>=MaxPooling2D, M=…</a:t>
            </a:r>
          </a:p>
        </p:txBody>
      </p:sp>
      <p:sp>
        <p:nvSpPr>
          <p:cNvPr id="11" name="右矢印 10"/>
          <p:cNvSpPr/>
          <p:nvPr/>
        </p:nvSpPr>
        <p:spPr>
          <a:xfrm rot="5400000">
            <a:off x="4079260" y="3633708"/>
            <a:ext cx="405432" cy="428064"/>
          </a:xfrm>
          <a:prstGeom prst="rightArrow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kumimoji="1" lang="ja-JP" altLang="en-US" dirty="0"/>
          </a:p>
        </p:txBody>
      </p:sp>
      <p:sp>
        <p:nvSpPr>
          <p:cNvPr id="12" name="メモ 11"/>
          <p:cNvSpPr/>
          <p:nvPr/>
        </p:nvSpPr>
        <p:spPr>
          <a:xfrm>
            <a:off x="2123728" y="5661248"/>
            <a:ext cx="1944216" cy="1080120"/>
          </a:xfrm>
          <a:prstGeom prst="foldedCorner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ja-JP" sz="2000" dirty="0" smtClean="0"/>
              <a:t>C program for</a:t>
            </a:r>
          </a:p>
          <a:p>
            <a:pPr algn="ctr"/>
            <a:r>
              <a:rPr kumimoji="1" lang="en-US" altLang="ja-JP" sz="2000" dirty="0" smtClean="0"/>
              <a:t>VGG19</a:t>
            </a:r>
          </a:p>
          <a:p>
            <a:pPr algn="ctr"/>
            <a:r>
              <a:rPr lang="en-US" altLang="ja-JP" sz="2000" dirty="0" smtClean="0"/>
              <a:t>accelerator</a:t>
            </a:r>
            <a:endParaRPr kumimoji="1" lang="ja-JP" altLang="en-US" sz="2000" dirty="0"/>
          </a:p>
        </p:txBody>
      </p:sp>
      <p:sp>
        <p:nvSpPr>
          <p:cNvPr id="13" name="メモ 12"/>
          <p:cNvSpPr/>
          <p:nvPr/>
        </p:nvSpPr>
        <p:spPr>
          <a:xfrm>
            <a:off x="4352417" y="5661248"/>
            <a:ext cx="1944216" cy="1080120"/>
          </a:xfrm>
          <a:prstGeom prst="foldedCorner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ja-JP" sz="2000" dirty="0" smtClean="0"/>
              <a:t>C program for</a:t>
            </a:r>
          </a:p>
          <a:p>
            <a:pPr algn="ctr"/>
            <a:r>
              <a:rPr kumimoji="1" lang="en-US" altLang="ja-JP" sz="2000" dirty="0" smtClean="0"/>
              <a:t>VGG19</a:t>
            </a:r>
          </a:p>
          <a:p>
            <a:pPr algn="ctr"/>
            <a:r>
              <a:rPr lang="en-US" altLang="ja-JP" sz="2000" dirty="0" smtClean="0"/>
              <a:t>Test bench</a:t>
            </a:r>
            <a:endParaRPr kumimoji="1" lang="ja-JP" altLang="en-US" sz="2000" dirty="0"/>
          </a:p>
        </p:txBody>
      </p:sp>
      <p:sp>
        <p:nvSpPr>
          <p:cNvPr id="14" name="角丸四角形 13"/>
          <p:cNvSpPr/>
          <p:nvPr/>
        </p:nvSpPr>
        <p:spPr>
          <a:xfrm>
            <a:off x="3275856" y="4050456"/>
            <a:ext cx="1872208" cy="962720"/>
          </a:xfrm>
          <a:prstGeom prst="roundRect">
            <a:avLst/>
          </a:prstGeom>
          <a:ln w="19050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kumimoji="1" lang="en-US" altLang="ja-JP" sz="2400" dirty="0" smtClean="0"/>
              <a:t>C code </a:t>
            </a:r>
          </a:p>
          <a:p>
            <a:pPr algn="ctr"/>
            <a:r>
              <a:rPr lang="en-US" altLang="ja-JP" sz="2400" dirty="0" smtClean="0"/>
              <a:t>generator</a:t>
            </a:r>
            <a:endParaRPr kumimoji="1" lang="ja-JP" altLang="en-US" sz="2400" dirty="0"/>
          </a:p>
        </p:txBody>
      </p:sp>
      <p:sp>
        <p:nvSpPr>
          <p:cNvPr id="15" name="右矢印 14"/>
          <p:cNvSpPr/>
          <p:nvPr/>
        </p:nvSpPr>
        <p:spPr>
          <a:xfrm rot="8100000">
            <a:off x="3396388" y="5144423"/>
            <a:ext cx="405432" cy="428064"/>
          </a:xfrm>
          <a:prstGeom prst="rightArrow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kumimoji="1" lang="ja-JP" altLang="en-US" dirty="0"/>
          </a:p>
        </p:txBody>
      </p:sp>
      <p:sp>
        <p:nvSpPr>
          <p:cNvPr id="16" name="右矢印 15"/>
          <p:cNvSpPr/>
          <p:nvPr/>
        </p:nvSpPr>
        <p:spPr>
          <a:xfrm rot="2700000">
            <a:off x="4663969" y="5135426"/>
            <a:ext cx="405432" cy="428064"/>
          </a:xfrm>
          <a:prstGeom prst="rightArrow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kumimoji="1" lang="ja-JP" altLang="en-US" dirty="0"/>
          </a:p>
        </p:txBody>
      </p:sp>
      <p:sp>
        <p:nvSpPr>
          <p:cNvPr id="17" name="角丸四角形吹き出し 16"/>
          <p:cNvSpPr/>
          <p:nvPr/>
        </p:nvSpPr>
        <p:spPr>
          <a:xfrm>
            <a:off x="6516216" y="3951380"/>
            <a:ext cx="1944216" cy="1504061"/>
          </a:xfrm>
          <a:prstGeom prst="wedgeRoundRectCallout">
            <a:avLst>
              <a:gd name="adj1" fmla="val -111093"/>
              <a:gd name="adj2" fmla="val -55961"/>
              <a:gd name="adj3" fmla="val 16667"/>
            </a:avLst>
          </a:prstGeom>
          <a:ln w="19050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ja-JP" dirty="0" smtClean="0"/>
              <a:t>Can be used for many research on DNN accelerators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2842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ja-JP" dirty="0" smtClean="0"/>
              <a:t>Example </a:t>
            </a:r>
            <a:r>
              <a:rPr kumimoji="1" lang="en-US" altLang="ja-JP" dirty="0" err="1" smtClean="0"/>
              <a:t>Keras</a:t>
            </a:r>
            <a:r>
              <a:rPr kumimoji="1" lang="en-US" altLang="ja-JP" dirty="0" smtClean="0"/>
              <a:t> description (VGG19)</a:t>
            </a:r>
            <a:endParaRPr kumimoji="1" lang="ja-JP" altLang="en-US" dirty="0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pPr/>
              <a:t>56</a:t>
            </a:fld>
            <a:endParaRPr kumimoji="1" lang="ja-JP" altLang="en-US" dirty="0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quarter" idx="1"/>
          </p:nvPr>
        </p:nvSpPr>
        <p:spPr>
          <a:xfrm>
            <a:off x="35496" y="692696"/>
            <a:ext cx="9073008" cy="5760640"/>
          </a:xfrm>
        </p:spPr>
        <p:txBody>
          <a:bodyPr/>
          <a:lstStyle/>
          <a:p>
            <a:r>
              <a:rPr kumimoji="1" lang="en-US" altLang="ja-JP" dirty="0" smtClean="0"/>
              <a:t>Extract DNN description for C code generation from </a:t>
            </a:r>
            <a:r>
              <a:rPr kumimoji="1" lang="en-US" altLang="ja-JP" dirty="0" err="1" smtClean="0"/>
              <a:t>Keras</a:t>
            </a:r>
            <a:endParaRPr kumimoji="1" lang="ja-JP" altLang="en-US" dirty="0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507" y="1412776"/>
            <a:ext cx="7958986" cy="4824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651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 dirty="0"/>
              <a:t>Other DNNs in </a:t>
            </a:r>
            <a:r>
              <a:rPr lang="en-US" altLang="ja-JP" dirty="0" err="1"/>
              <a:t>Keras</a:t>
            </a:r>
            <a:endParaRPr kumimoji="1" lang="ja-JP" altLang="en-US" dirty="0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pPr/>
              <a:t>57</a:t>
            </a:fld>
            <a:endParaRPr kumimoji="1" lang="ja-JP" altLang="en-US" dirty="0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quarter" idx="1"/>
          </p:nvPr>
        </p:nvSpPr>
        <p:spPr>
          <a:xfrm>
            <a:off x="179512" y="692696"/>
            <a:ext cx="8964488" cy="5760640"/>
          </a:xfrm>
        </p:spPr>
        <p:txBody>
          <a:bodyPr/>
          <a:lstStyle/>
          <a:p>
            <a:r>
              <a:rPr lang="en-US" altLang="ja-JP" dirty="0" smtClean="0"/>
              <a:t>To handle them, following layers must be supported for code generator</a:t>
            </a:r>
          </a:p>
          <a:p>
            <a:r>
              <a:rPr kumimoji="1" lang="en-US" altLang="ja-JP" dirty="0" smtClean="0"/>
              <a:t>Shortcut, branch not supported by </a:t>
            </a:r>
            <a:r>
              <a:rPr kumimoji="1" lang="en-US" altLang="ja-JP" dirty="0" err="1" smtClean="0"/>
              <a:t>Vivado</a:t>
            </a:r>
            <a:r>
              <a:rPr kumimoji="1" lang="en-US" altLang="ja-JP" dirty="0" smtClean="0"/>
              <a:t> HLS </a:t>
            </a:r>
            <a:r>
              <a:rPr lang="en-US" altLang="ja-JP" dirty="0" smtClean="0"/>
              <a:t>DATAFLOW</a:t>
            </a:r>
          </a:p>
        </p:txBody>
      </p:sp>
      <p:graphicFrame>
        <p:nvGraphicFramePr>
          <p:cNvPr id="5" name="コンテンツ プレースホルダー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04593467"/>
              </p:ext>
            </p:extLst>
          </p:nvPr>
        </p:nvGraphicFramePr>
        <p:xfrm>
          <a:off x="701316" y="2699433"/>
          <a:ext cx="7543092" cy="34658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2638">
                  <a:extLst>
                    <a:ext uri="{9D8B030D-6E8A-4147-A177-3AD203B41FA5}">
                      <a16:colId xmlns:a16="http://schemas.microsoft.com/office/drawing/2014/main" val="55064033"/>
                    </a:ext>
                  </a:extLst>
                </a:gridCol>
                <a:gridCol w="5380454">
                  <a:extLst>
                    <a:ext uri="{9D8B030D-6E8A-4147-A177-3AD203B41FA5}">
                      <a16:colId xmlns:a16="http://schemas.microsoft.com/office/drawing/2014/main" val="2540290595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r>
                        <a:rPr kumimoji="1" lang="en-US" altLang="ja-JP" sz="2400" dirty="0" smtClean="0"/>
                        <a:t>Network</a:t>
                      </a:r>
                      <a:endParaRPr kumimoji="1" lang="ja-JP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2400" dirty="0" smtClean="0"/>
                        <a:t>Layers, constructs to be supported</a:t>
                      </a:r>
                      <a:endParaRPr kumimoji="1" lang="ja-JP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1940733"/>
                  </a:ext>
                </a:extLst>
              </a:tr>
              <a:tr h="556642">
                <a:tc>
                  <a:txBody>
                    <a:bodyPr/>
                    <a:lstStyle/>
                    <a:p>
                      <a:r>
                        <a:rPr kumimoji="1" lang="en-US" altLang="ja-JP" sz="2400" dirty="0" smtClean="0"/>
                        <a:t>ResNet50</a:t>
                      </a:r>
                      <a:endParaRPr kumimoji="1" lang="ja-JP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2400" dirty="0" smtClean="0"/>
                        <a:t>add layer, shortcut construct</a:t>
                      </a:r>
                      <a:endParaRPr kumimoji="1" lang="ja-JP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7010084"/>
                  </a:ext>
                </a:extLst>
              </a:tr>
              <a:tr h="503377">
                <a:tc>
                  <a:txBody>
                    <a:bodyPr/>
                    <a:lstStyle/>
                    <a:p>
                      <a:r>
                        <a:rPr kumimoji="1" lang="en-US" altLang="ja-JP" sz="2400" dirty="0" err="1" smtClean="0"/>
                        <a:t>densenet</a:t>
                      </a:r>
                      <a:endParaRPr kumimoji="1" lang="ja-JP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2400" dirty="0" smtClean="0"/>
                        <a:t>concatenate layer</a:t>
                      </a:r>
                      <a:endParaRPr kumimoji="1" lang="ja-JP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4075099"/>
                  </a:ext>
                </a:extLst>
              </a:tr>
              <a:tr h="535002">
                <a:tc>
                  <a:txBody>
                    <a:bodyPr/>
                    <a:lstStyle/>
                    <a:p>
                      <a:r>
                        <a:rPr kumimoji="1" lang="en-US" altLang="ja-JP" sz="2400" dirty="0" err="1" smtClean="0"/>
                        <a:t>Mobilenet</a:t>
                      </a:r>
                      <a:endParaRPr kumimoji="1" lang="ja-JP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2400" dirty="0" smtClean="0"/>
                        <a:t>DepthwiseConv2D layer</a:t>
                      </a:r>
                      <a:endParaRPr kumimoji="1" lang="ja-JP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5371920"/>
                  </a:ext>
                </a:extLst>
              </a:tr>
              <a:tr h="503377">
                <a:tc>
                  <a:txBody>
                    <a:bodyPr/>
                    <a:lstStyle/>
                    <a:p>
                      <a:r>
                        <a:rPr kumimoji="1" lang="en-US" altLang="ja-JP" sz="2400" dirty="0" smtClean="0"/>
                        <a:t>Inception v3</a:t>
                      </a:r>
                      <a:endParaRPr kumimoji="1" lang="ja-JP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2400" dirty="0" smtClean="0"/>
                        <a:t>concatenate layer, branch construct</a:t>
                      </a:r>
                      <a:endParaRPr kumimoji="1" lang="ja-JP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8948483"/>
                  </a:ext>
                </a:extLst>
              </a:tr>
              <a:tr h="503377">
                <a:tc>
                  <a:txBody>
                    <a:bodyPr/>
                    <a:lstStyle/>
                    <a:p>
                      <a:r>
                        <a:rPr kumimoji="1" lang="en-US" altLang="ja-JP" sz="2400" dirty="0" err="1" smtClean="0"/>
                        <a:t>Xception</a:t>
                      </a:r>
                      <a:endParaRPr kumimoji="1" lang="ja-JP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2400" dirty="0" smtClean="0"/>
                        <a:t>SeparableConv2D layer</a:t>
                      </a:r>
                      <a:endParaRPr kumimoji="1" lang="ja-JP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66402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02447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ja-JP" sz="2800" dirty="0" smtClean="0"/>
              <a:t>ResNet50 (popular DNN with 50 layers)</a:t>
            </a:r>
            <a:endParaRPr kumimoji="1" lang="ja-JP" altLang="en-US" sz="2800" dirty="0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pPr/>
              <a:t>58</a:t>
            </a:fld>
            <a:endParaRPr kumimoji="1" lang="ja-JP" altLang="en-US" dirty="0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altLang="ja-JP" sz="2800" dirty="0" smtClean="0"/>
              <a:t>Workaround necessary to handle “Shortcut”</a:t>
            </a:r>
          </a:p>
          <a:p>
            <a:endParaRPr kumimoji="1" lang="ja-JP" altLang="en-US" sz="2800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772816"/>
            <a:ext cx="8637976" cy="4312100"/>
          </a:xfrm>
          <a:prstGeom prst="rect">
            <a:avLst/>
          </a:prstGeom>
        </p:spPr>
      </p:pic>
      <p:sp>
        <p:nvSpPr>
          <p:cNvPr id="6" name="正方形/長方形 5"/>
          <p:cNvSpPr/>
          <p:nvPr/>
        </p:nvSpPr>
        <p:spPr>
          <a:xfrm>
            <a:off x="4932040" y="4572748"/>
            <a:ext cx="11336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dirty="0">
                <a:solidFill>
                  <a:srgbClr val="FF0000"/>
                </a:solidFill>
              </a:rPr>
              <a:t>Shortcut</a:t>
            </a:r>
            <a:endParaRPr lang="ja-JP" altLang="en-US" b="1" dirty="0">
              <a:solidFill>
                <a:srgbClr val="FF0000"/>
              </a:solidFill>
            </a:endParaRPr>
          </a:p>
        </p:txBody>
      </p:sp>
      <p:cxnSp>
        <p:nvCxnSpPr>
          <p:cNvPr id="8" name="直線矢印コネクタ 7"/>
          <p:cNvCxnSpPr/>
          <p:nvPr/>
        </p:nvCxnSpPr>
        <p:spPr>
          <a:xfrm flipV="1">
            <a:off x="4716016" y="3276604"/>
            <a:ext cx="0" cy="1665476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9448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ja-JP" dirty="0" smtClean="0"/>
              <a:t>Action items (1/2)</a:t>
            </a:r>
            <a:endParaRPr kumimoji="1" lang="ja-JP" altLang="en-US" dirty="0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pPr/>
              <a:t>59</a:t>
            </a:fld>
            <a:endParaRPr kumimoji="1" lang="ja-JP" altLang="en-US" dirty="0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quarter" idx="1"/>
          </p:nvPr>
        </p:nvSpPr>
        <p:spPr>
          <a:xfrm>
            <a:off x="107504" y="692696"/>
            <a:ext cx="8928992" cy="6048672"/>
          </a:xfrm>
        </p:spPr>
        <p:txBody>
          <a:bodyPr>
            <a:normAutofit/>
          </a:bodyPr>
          <a:lstStyle/>
          <a:p>
            <a:r>
              <a:rPr lang="en-US" altLang="ja-JP" dirty="0" smtClean="0"/>
              <a:t>C code generation (</a:t>
            </a:r>
            <a:r>
              <a:rPr lang="en-US" altLang="ja-JP" dirty="0" err="1" smtClean="0">
                <a:solidFill>
                  <a:srgbClr val="FF0000"/>
                </a:solidFill>
              </a:rPr>
              <a:t>Jiyoung</a:t>
            </a:r>
            <a:r>
              <a:rPr lang="en-US" altLang="ja-JP" dirty="0">
                <a:solidFill>
                  <a:srgbClr val="FF0000"/>
                </a:solidFill>
              </a:rPr>
              <a:t>, </a:t>
            </a:r>
            <a:r>
              <a:rPr lang="en-US" altLang="ja-JP" dirty="0" err="1" smtClean="0">
                <a:solidFill>
                  <a:srgbClr val="FF0000"/>
                </a:solidFill>
              </a:rPr>
              <a:t>Sujin</a:t>
            </a:r>
            <a:r>
              <a:rPr lang="en-US" altLang="ja-JP" dirty="0"/>
              <a:t>)</a:t>
            </a:r>
            <a:endParaRPr lang="en-US" altLang="ja-JP" dirty="0" smtClean="0"/>
          </a:p>
          <a:p>
            <a:pPr lvl="1"/>
            <a:r>
              <a:rPr lang="en-US" altLang="ja-JP" dirty="0" err="1" smtClean="0"/>
              <a:t>Keras</a:t>
            </a:r>
            <a:r>
              <a:rPr lang="en-US" altLang="ja-JP" dirty="0" smtClean="0"/>
              <a:t> (Python) to DNN description (text format or Excel file)</a:t>
            </a:r>
          </a:p>
          <a:p>
            <a:pPr lvl="2"/>
            <a:r>
              <a:rPr lang="en-US" altLang="ja-JP" dirty="0" smtClean="0"/>
              <a:t>VGG19, ResNet50, (Inception v3, </a:t>
            </a:r>
            <a:r>
              <a:rPr lang="en-US" altLang="ja-JP" dirty="0" err="1" smtClean="0"/>
              <a:t>densenet</a:t>
            </a:r>
            <a:r>
              <a:rPr lang="en-US" altLang="ja-JP" dirty="0" smtClean="0"/>
              <a:t>, …)</a:t>
            </a:r>
          </a:p>
          <a:p>
            <a:pPr lvl="1"/>
            <a:r>
              <a:rPr lang="en-US" altLang="ja-JP" dirty="0"/>
              <a:t>DNN C code </a:t>
            </a:r>
            <a:r>
              <a:rPr lang="en-US" altLang="ja-JP" dirty="0" smtClean="0"/>
              <a:t>generation from</a:t>
            </a:r>
            <a:r>
              <a:rPr kumimoji="1" lang="en-US" altLang="ja-JP" dirty="0" smtClean="0"/>
              <a:t> DNN description</a:t>
            </a:r>
          </a:p>
          <a:p>
            <a:r>
              <a:rPr lang="en-US" altLang="ja-JP" dirty="0" smtClean="0"/>
              <a:t>Verification </a:t>
            </a:r>
            <a:r>
              <a:rPr lang="en-US" altLang="ja-JP" dirty="0"/>
              <a:t>of DNN C </a:t>
            </a:r>
            <a:r>
              <a:rPr lang="en-US" altLang="ja-JP" dirty="0" smtClean="0"/>
              <a:t>code (</a:t>
            </a:r>
            <a:r>
              <a:rPr lang="en-US" altLang="ja-JP" dirty="0" smtClean="0">
                <a:solidFill>
                  <a:srgbClr val="FF0000"/>
                </a:solidFill>
              </a:rPr>
              <a:t>Hamid</a:t>
            </a:r>
            <a:r>
              <a:rPr lang="en-US" altLang="ja-JP" dirty="0" smtClean="0"/>
              <a:t>)</a:t>
            </a:r>
            <a:endParaRPr lang="en-US" altLang="ja-JP" dirty="0"/>
          </a:p>
          <a:p>
            <a:pPr lvl="1"/>
            <a:r>
              <a:rPr lang="en-US" altLang="ja-JP" dirty="0"/>
              <a:t>It is necessary to verify the equivalence between </a:t>
            </a:r>
            <a:r>
              <a:rPr lang="en-US" altLang="ja-JP" dirty="0" err="1"/>
              <a:t>Keras</a:t>
            </a:r>
            <a:r>
              <a:rPr lang="en-US" altLang="ja-JP" dirty="0"/>
              <a:t> and C</a:t>
            </a:r>
          </a:p>
          <a:p>
            <a:pPr lvl="2"/>
            <a:r>
              <a:rPr lang="en-US" altLang="ja-JP" dirty="0"/>
              <a:t>Need to incorporate batch normalization layers into </a:t>
            </a:r>
            <a:r>
              <a:rPr lang="en-US" altLang="ja-JP" dirty="0" err="1"/>
              <a:t>Conv</a:t>
            </a:r>
            <a:r>
              <a:rPr lang="en-US" altLang="ja-JP" dirty="0"/>
              <a:t> layers</a:t>
            </a:r>
          </a:p>
          <a:p>
            <a:pPr lvl="2"/>
            <a:r>
              <a:rPr lang="en-US" altLang="ja-JP" dirty="0"/>
              <a:t>Need to output weights and intermediate </a:t>
            </a:r>
            <a:r>
              <a:rPr lang="en-US" altLang="ja-JP" dirty="0" smtClean="0"/>
              <a:t>images</a:t>
            </a:r>
          </a:p>
          <a:p>
            <a:r>
              <a:rPr lang="en-US" altLang="ja-JP" dirty="0"/>
              <a:t>Optimized C </a:t>
            </a:r>
            <a:r>
              <a:rPr lang="en-US" altLang="ja-JP" dirty="0" smtClean="0"/>
              <a:t>template (</a:t>
            </a:r>
            <a:r>
              <a:rPr lang="en-US" altLang="ja-JP" dirty="0" smtClean="0">
                <a:solidFill>
                  <a:srgbClr val="FF0000"/>
                </a:solidFill>
              </a:rPr>
              <a:t>Kenshu</a:t>
            </a:r>
            <a:r>
              <a:rPr lang="en-US" altLang="ja-JP" dirty="0" smtClean="0"/>
              <a:t>)</a:t>
            </a:r>
            <a:endParaRPr lang="en-US" altLang="ja-JP" dirty="0"/>
          </a:p>
          <a:p>
            <a:pPr lvl="1"/>
            <a:r>
              <a:rPr lang="en-US" altLang="ja-JP" dirty="0"/>
              <a:t>Pooling, activation with streaming</a:t>
            </a:r>
          </a:p>
          <a:p>
            <a:r>
              <a:rPr lang="en-US" altLang="ja-JP" dirty="0" smtClean="0"/>
              <a:t>Define DNN description format for more complex DNN</a:t>
            </a:r>
          </a:p>
          <a:p>
            <a:pPr lvl="1"/>
            <a:r>
              <a:rPr lang="en-US" altLang="ja-JP" dirty="0" smtClean="0"/>
              <a:t>That can handle merge and branch in </a:t>
            </a:r>
            <a:r>
              <a:rPr lang="en-US" altLang="ja-JP" dirty="0" err="1" smtClean="0"/>
              <a:t>ResNet</a:t>
            </a:r>
            <a:r>
              <a:rPr lang="en-US" altLang="ja-JP" dirty="0" smtClean="0"/>
              <a:t>, Inception</a:t>
            </a:r>
          </a:p>
          <a:p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057663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ja-JP" dirty="0" smtClean="0"/>
              <a:t>Convolutional Neural Networks (CNNs)</a:t>
            </a:r>
            <a:endParaRPr kumimoji="1" lang="ja-JP" altLang="en-US" dirty="0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pPr/>
              <a:t>6</a:t>
            </a:fld>
            <a:endParaRPr kumimoji="1" lang="ja-JP" altLang="en-US" dirty="0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kumimoji="1" lang="en-US" altLang="ja-JP" sz="2400" dirty="0" smtClean="0"/>
              <a:t>CNNs used in various image recognitions tasks.</a:t>
            </a:r>
          </a:p>
          <a:p>
            <a:r>
              <a:rPr kumimoji="1" lang="en-US" altLang="ja-JP" sz="2400" dirty="0" smtClean="0"/>
              <a:t>CNNs composed of simple layers</a:t>
            </a:r>
          </a:p>
          <a:p>
            <a:pPr lvl="1"/>
            <a:r>
              <a:rPr lang="en-US" altLang="ja-JP" sz="2000" dirty="0" smtClean="0"/>
              <a:t>{Convolution, Activation, Pooling, Padding, etc. }</a:t>
            </a:r>
          </a:p>
          <a:p>
            <a:r>
              <a:rPr kumimoji="1" lang="en-US" altLang="ja-JP" sz="2300" dirty="0" smtClean="0"/>
              <a:t>Convolutions accounts for more than 90% of overall computation</a:t>
            </a:r>
            <a:endParaRPr kumimoji="1" lang="ja-JP" altLang="en-US" sz="2300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768" y="2769394"/>
            <a:ext cx="8748464" cy="375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158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ja-JP" dirty="0" smtClean="0"/>
              <a:t>Action items (2/2)</a:t>
            </a:r>
            <a:endParaRPr kumimoji="1" lang="ja-JP" altLang="en-US" dirty="0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pPr/>
              <a:t>60</a:t>
            </a:fld>
            <a:endParaRPr kumimoji="1" lang="ja-JP" altLang="en-US" dirty="0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quarter" idx="1"/>
          </p:nvPr>
        </p:nvSpPr>
        <p:spPr>
          <a:xfrm>
            <a:off x="107504" y="692696"/>
            <a:ext cx="8928992" cy="6048672"/>
          </a:xfrm>
        </p:spPr>
        <p:txBody>
          <a:bodyPr>
            <a:normAutofit lnSpcReduction="10000"/>
          </a:bodyPr>
          <a:lstStyle/>
          <a:p>
            <a:r>
              <a:rPr lang="en-US" altLang="ja-JP" dirty="0" smtClean="0"/>
              <a:t>Implementation of previous work for comparison</a:t>
            </a:r>
          </a:p>
          <a:p>
            <a:pPr lvl="1"/>
            <a:r>
              <a:rPr lang="en-US" altLang="ja-JP" dirty="0"/>
              <a:t> MICRO 2015 </a:t>
            </a:r>
            <a:r>
              <a:rPr lang="en-US" altLang="ja-JP" dirty="0" smtClean="0"/>
              <a:t>or </a:t>
            </a:r>
            <a:r>
              <a:rPr lang="en-US" altLang="ja-JP" dirty="0"/>
              <a:t>DAC2017 (detail unclear</a:t>
            </a:r>
            <a:r>
              <a:rPr lang="en-US" altLang="ja-JP" dirty="0" smtClean="0"/>
              <a:t>)</a:t>
            </a:r>
            <a:endParaRPr lang="en-US" altLang="ja-JP" dirty="0"/>
          </a:p>
          <a:p>
            <a:r>
              <a:rPr kumimoji="1" lang="en-US" altLang="ja-JP" dirty="0" smtClean="0"/>
              <a:t>Experimental Evaluation with </a:t>
            </a:r>
            <a:r>
              <a:rPr kumimoji="1" lang="en-US" altLang="ja-JP" dirty="0" err="1" smtClean="0"/>
              <a:t>Vivado</a:t>
            </a:r>
            <a:r>
              <a:rPr kumimoji="1" lang="en-US" altLang="ja-JP" dirty="0" smtClean="0"/>
              <a:t> HLS</a:t>
            </a:r>
          </a:p>
          <a:p>
            <a:pPr lvl="1"/>
            <a:r>
              <a:rPr lang="en-US" altLang="ja-JP" dirty="0" smtClean="0"/>
              <a:t>BRAMs, Logic element, execution cycles</a:t>
            </a:r>
          </a:p>
          <a:p>
            <a:pPr lvl="1"/>
            <a:r>
              <a:rPr kumimoji="1" lang="en-US" altLang="ja-JP" dirty="0" smtClean="0"/>
              <a:t>Issue: In ASICs, minimizing on-chip RAM usage is very useful, but for FPGA, it is O.K if constraints on BRAM is satisfied</a:t>
            </a:r>
          </a:p>
          <a:p>
            <a:pPr lvl="1"/>
            <a:r>
              <a:rPr lang="en-US" altLang="ja-JP" dirty="0" smtClean="0"/>
              <a:t>Comparison against </a:t>
            </a:r>
            <a:r>
              <a:rPr lang="en-US" altLang="ja-JP" dirty="0"/>
              <a:t>MICRO </a:t>
            </a:r>
            <a:r>
              <a:rPr lang="en-US" altLang="ja-JP" dirty="0" smtClean="0"/>
              <a:t>2015 or DAC 2017</a:t>
            </a:r>
            <a:endParaRPr kumimoji="1" lang="en-US" altLang="ja-JP" dirty="0" smtClean="0"/>
          </a:p>
          <a:p>
            <a:pPr lvl="1"/>
            <a:r>
              <a:rPr lang="en-US" altLang="ja-JP" dirty="0" smtClean="0"/>
              <a:t>FPGA board necessary for C-RTL co-simulation</a:t>
            </a:r>
            <a:endParaRPr kumimoji="1" lang="en-US" altLang="ja-JP" dirty="0" smtClean="0"/>
          </a:p>
          <a:p>
            <a:pPr lvl="2"/>
            <a:r>
              <a:rPr lang="en-US" altLang="ja-JP" dirty="0" smtClean="0"/>
              <a:t>Software RTL simulation extremely slow</a:t>
            </a:r>
          </a:p>
          <a:p>
            <a:pPr lvl="2"/>
            <a:r>
              <a:rPr kumimoji="1" lang="en-US" altLang="ja-JP" dirty="0" smtClean="0"/>
              <a:t>FPGA board should be large enough to execute whole DNNs</a:t>
            </a:r>
          </a:p>
          <a:p>
            <a:r>
              <a:rPr lang="en-US" altLang="ja-JP" dirty="0"/>
              <a:t>Design Space </a:t>
            </a:r>
            <a:r>
              <a:rPr lang="en-US" altLang="ja-JP" dirty="0" smtClean="0"/>
              <a:t>Explorations (Tile size, unroll factor)</a:t>
            </a:r>
            <a:endParaRPr lang="en-US" altLang="ja-JP" dirty="0"/>
          </a:p>
          <a:p>
            <a:pPr lvl="1"/>
            <a:r>
              <a:rPr lang="en-US" altLang="ja-JP" dirty="0"/>
              <a:t>Analytical model?</a:t>
            </a:r>
          </a:p>
          <a:p>
            <a:pPr lvl="1"/>
            <a:r>
              <a:rPr lang="en-US" altLang="ja-JP" dirty="0"/>
              <a:t>Unfortunately, we cannot use </a:t>
            </a:r>
            <a:r>
              <a:rPr lang="en-US" altLang="ja-JP" dirty="0" smtClean="0"/>
              <a:t>gem5-Aladdin </a:t>
            </a:r>
            <a:r>
              <a:rPr lang="en-US" altLang="ja-JP" dirty="0"/>
              <a:t>for task-level pipelined C code …</a:t>
            </a:r>
          </a:p>
          <a:p>
            <a:r>
              <a:rPr lang="en-US" altLang="ja-JP" dirty="0" smtClean="0"/>
              <a:t>More </a:t>
            </a:r>
            <a:r>
              <a:rPr lang="en-US" altLang="ja-JP" dirty="0"/>
              <a:t>survey on related works to put in the publication </a:t>
            </a:r>
          </a:p>
          <a:p>
            <a:endParaRPr kumimoji="1" lang="en-US" altLang="ja-JP" dirty="0" smtClean="0"/>
          </a:p>
        </p:txBody>
      </p:sp>
    </p:spTree>
    <p:extLst>
      <p:ext uri="{BB962C8B-B14F-4D97-AF65-F5344CB8AC3E}">
        <p14:creationId xmlns:p14="http://schemas.microsoft.com/office/powerpoint/2010/main" val="4282211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ja-JP" dirty="0" smtClean="0"/>
              <a:t>Supplementary slides</a:t>
            </a:r>
            <a:endParaRPr kumimoji="1" lang="ja-JP" altLang="en-US" dirty="0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pPr/>
              <a:t>61</a:t>
            </a:fld>
            <a:endParaRPr kumimoji="1" lang="ja-JP" altLang="en-US" dirty="0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300278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539552" y="1628800"/>
            <a:ext cx="8136904" cy="2448272"/>
          </a:xfrm>
        </p:spPr>
        <p:txBody>
          <a:bodyPr>
            <a:noAutofit/>
          </a:bodyPr>
          <a:lstStyle/>
          <a:p>
            <a:pPr algn="ctr"/>
            <a:r>
              <a:rPr lang="en-US" altLang="ja-JP" dirty="0"/>
              <a:t>Research project at </a:t>
            </a:r>
            <a:r>
              <a:rPr lang="en-US" altLang="ja-JP" dirty="0" smtClean="0"/>
              <a:t>DRG: </a:t>
            </a:r>
            <a:r>
              <a:rPr lang="en-US" altLang="ja-JP" dirty="0"/>
              <a:t/>
            </a:r>
            <a:br>
              <a:rPr lang="en-US" altLang="ja-JP" dirty="0"/>
            </a:br>
            <a:r>
              <a:rPr lang="en-US" altLang="ja-JP" dirty="0" smtClean="0"/>
              <a:t>Design space exploration and </a:t>
            </a:r>
            <a:br>
              <a:rPr lang="en-US" altLang="ja-JP" dirty="0" smtClean="0"/>
            </a:br>
            <a:r>
              <a:rPr lang="en-US" altLang="ja-JP" dirty="0" smtClean="0"/>
              <a:t>memory access optimization for </a:t>
            </a:r>
            <a:br>
              <a:rPr lang="en-US" altLang="ja-JP" dirty="0" smtClean="0"/>
            </a:br>
            <a:r>
              <a:rPr lang="en-US" altLang="ja-JP" dirty="0" smtClean="0"/>
              <a:t>Deep Neural Network </a:t>
            </a:r>
            <a:r>
              <a:rPr lang="en-US" altLang="ja-JP" dirty="0"/>
              <a:t>(DNN)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62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8911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ja-JP" dirty="0" smtClean="0"/>
              <a:t>Research plan</a:t>
            </a:r>
            <a:endParaRPr kumimoji="1" lang="ja-JP" altLang="en-US" dirty="0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pPr/>
              <a:t>63</a:t>
            </a:fld>
            <a:endParaRPr kumimoji="1" lang="ja-JP" altLang="en-US" dirty="0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ja-JP" dirty="0" smtClean="0"/>
              <a:t>Develop template C code</a:t>
            </a:r>
          </a:p>
          <a:p>
            <a:pPr lvl="1"/>
            <a:r>
              <a:rPr lang="en-US" altLang="ja-JP" dirty="0" smtClean="0"/>
              <a:t>Easier for loop optimization (fusion) and memory optimization</a:t>
            </a:r>
          </a:p>
          <a:p>
            <a:pPr lvl="1"/>
            <a:r>
              <a:rPr lang="en-US" altLang="ja-JP" dirty="0" err="1" smtClean="0"/>
              <a:t>Conv</a:t>
            </a:r>
            <a:r>
              <a:rPr lang="en-US" altLang="ja-JP" dirty="0" smtClean="0"/>
              <a:t> (different strides with Activation), Pooling</a:t>
            </a:r>
          </a:p>
          <a:p>
            <a:r>
              <a:rPr kumimoji="1" lang="en-US" altLang="ja-JP" dirty="0" smtClean="0"/>
              <a:t>Develop a generator tool </a:t>
            </a:r>
          </a:p>
          <a:p>
            <a:pPr lvl="1"/>
            <a:r>
              <a:rPr lang="en-US" altLang="ja-JP" dirty="0" smtClean="0"/>
              <a:t>that generate C code from </a:t>
            </a:r>
            <a:r>
              <a:rPr kumimoji="1" lang="en-US" altLang="ja-JP" dirty="0" smtClean="0"/>
              <a:t>DNN descriptions</a:t>
            </a:r>
          </a:p>
          <a:p>
            <a:pPr lvl="1"/>
            <a:r>
              <a:rPr lang="en-US" altLang="ja-JP" dirty="0" err="1" smtClean="0"/>
              <a:t>Keras</a:t>
            </a:r>
            <a:r>
              <a:rPr lang="en-US" altLang="ja-JP" dirty="0" smtClean="0"/>
              <a:t> can be used as DNN descriptions</a:t>
            </a:r>
            <a:endParaRPr kumimoji="1" lang="en-US" altLang="ja-JP" dirty="0" smtClean="0"/>
          </a:p>
          <a:p>
            <a:r>
              <a:rPr lang="en-US" altLang="ja-JP" dirty="0" smtClean="0"/>
              <a:t>Optimize the generated C code manually or semi-automatically</a:t>
            </a:r>
          </a:p>
          <a:p>
            <a:pPr lvl="1"/>
            <a:r>
              <a:rPr kumimoji="1" lang="en-US" altLang="ja-JP" dirty="0" smtClean="0"/>
              <a:t>Loop fusion, interchange, tiling, …</a:t>
            </a:r>
          </a:p>
          <a:p>
            <a:pPr lvl="1"/>
            <a:r>
              <a:rPr lang="en-US" altLang="ja-JP" dirty="0" smtClean="0"/>
              <a:t>Buffer optimization</a:t>
            </a:r>
            <a:endParaRPr kumimoji="1" lang="en-US" altLang="ja-JP" dirty="0" smtClean="0"/>
          </a:p>
          <a:p>
            <a:r>
              <a:rPr lang="en-US" altLang="ja-JP" dirty="0" smtClean="0"/>
              <a:t>Run </a:t>
            </a:r>
            <a:r>
              <a:rPr lang="en-US" altLang="ja-JP" dirty="0" smtClean="0"/>
              <a:t>gem5-Aladdin</a:t>
            </a:r>
            <a:r>
              <a:rPr lang="en-US" altLang="ja-JP" dirty="0" smtClean="0"/>
              <a:t> </a:t>
            </a:r>
            <a:r>
              <a:rPr lang="en-US" altLang="ja-JP" dirty="0" smtClean="0"/>
              <a:t>for estimation</a:t>
            </a:r>
          </a:p>
          <a:p>
            <a:pPr lvl="1"/>
            <a:r>
              <a:rPr lang="en-US" altLang="ja-JP" dirty="0" smtClean="0"/>
              <a:t>only for single thread code</a:t>
            </a:r>
          </a:p>
          <a:p>
            <a:r>
              <a:rPr lang="en-US" altLang="ja-JP" dirty="0" smtClean="0"/>
              <a:t>Synthesize with </a:t>
            </a:r>
            <a:r>
              <a:rPr lang="en-US" altLang="ja-JP" dirty="0" err="1" smtClean="0"/>
              <a:t>Vivado</a:t>
            </a:r>
            <a:r>
              <a:rPr lang="en-US" altLang="ja-JP" dirty="0" smtClean="0"/>
              <a:t>-HLS</a:t>
            </a:r>
            <a:endParaRPr kumimoji="1" lang="en-US" altLang="ja-JP" dirty="0" smtClean="0"/>
          </a:p>
          <a:p>
            <a:pPr lvl="1"/>
            <a:r>
              <a:rPr lang="en-US" altLang="ja-JP" dirty="0" smtClean="0"/>
              <a:t>Use #pragma HLS DATAFLOW to do task level pipelining</a:t>
            </a:r>
            <a:endParaRPr lang="en-US" altLang="ja-JP" dirty="0"/>
          </a:p>
          <a:p>
            <a:pPr lvl="1"/>
            <a:r>
              <a:rPr lang="en-US" altLang="ja-JP" dirty="0" smtClean="0"/>
              <a:t>Implement the previous work (DAC2017, MICRO 2015) and compare the results (resource, #cycles, </a:t>
            </a:r>
            <a:r>
              <a:rPr lang="en-US" altLang="ja-JP" dirty="0" err="1" smtClean="0"/>
              <a:t>etc</a:t>
            </a:r>
            <a:r>
              <a:rPr lang="en-US" altLang="ja-JP" dirty="0" smtClean="0"/>
              <a:t>)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78320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86670" y="116632"/>
            <a:ext cx="8784976" cy="603835"/>
          </a:xfrm>
        </p:spPr>
        <p:txBody>
          <a:bodyPr>
            <a:normAutofit/>
          </a:bodyPr>
          <a:lstStyle/>
          <a:p>
            <a:r>
              <a:rPr kumimoji="1" lang="en-US" altLang="ja-JP" sz="2800" dirty="0" smtClean="0"/>
              <a:t>Summary of the project</a:t>
            </a:r>
            <a:endParaRPr kumimoji="1" lang="ja-JP" altLang="en-US" sz="2800" dirty="0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pPr/>
              <a:t>64</a:t>
            </a:fld>
            <a:endParaRPr kumimoji="1" lang="ja-JP" altLang="en-US" dirty="0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quarter" idx="1"/>
          </p:nvPr>
        </p:nvSpPr>
        <p:spPr>
          <a:xfrm>
            <a:off x="179512" y="1196752"/>
            <a:ext cx="8784976" cy="5256584"/>
          </a:xfrm>
        </p:spPr>
        <p:txBody>
          <a:bodyPr/>
          <a:lstStyle/>
          <a:p>
            <a:endParaRPr lang="en-US" altLang="ja-JP" dirty="0" smtClean="0"/>
          </a:p>
          <a:p>
            <a:endParaRPr kumimoji="1" lang="ja-JP" altLang="en-US" dirty="0"/>
          </a:p>
        </p:txBody>
      </p:sp>
      <p:sp>
        <p:nvSpPr>
          <p:cNvPr id="5" name="コンテンツ プレースホルダー 3"/>
          <p:cNvSpPr txBox="1">
            <a:spLocks/>
          </p:cNvSpPr>
          <p:nvPr/>
        </p:nvSpPr>
        <p:spPr>
          <a:xfrm>
            <a:off x="21610" y="778352"/>
            <a:ext cx="9088550" cy="5561385"/>
          </a:xfrm>
          <a:prstGeom prst="rect">
            <a:avLst/>
          </a:prstGeom>
        </p:spPr>
        <p:txBody>
          <a:bodyPr vert="horz">
            <a:no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1" sz="2600" kern="1200">
                <a:solidFill>
                  <a:schemeClr val="tx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  <a:cs typeface="+mn-cs"/>
              </a:defRPr>
            </a:lvl1pPr>
            <a:lvl2pPr marL="548640" indent="-274320" algn="l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1" sz="2300" kern="1200">
                <a:solidFill>
                  <a:schemeClr val="tx2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  <a:cs typeface="+mn-cs"/>
              </a:defRPr>
            </a:lvl2pPr>
            <a:lvl3pPr marL="822960" indent="-228600" algn="l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1" sz="2000" kern="1200">
                <a:solidFill>
                  <a:schemeClr val="tx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  <a:cs typeface="+mn-cs"/>
              </a:defRPr>
            </a:lvl3pPr>
            <a:lvl4pPr marL="1097280" indent="-228600" algn="l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1" sz="1800" kern="1200">
                <a:solidFill>
                  <a:schemeClr val="tx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  <a:cs typeface="+mn-cs"/>
              </a:defRPr>
            </a:lvl4pPr>
            <a:lvl5pPr marL="1371600" indent="-228600" algn="l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1" sz="1600" kern="1200">
                <a:solidFill>
                  <a:schemeClr val="tx1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1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1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1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1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400" dirty="0" smtClean="0">
                <a:latin typeface="+mn-lt"/>
              </a:rPr>
              <a:t>Problem</a:t>
            </a:r>
          </a:p>
          <a:p>
            <a:pPr lvl="1"/>
            <a:r>
              <a:rPr lang="en-US" altLang="ja-JP" sz="2000" dirty="0" smtClean="0">
                <a:latin typeface="+mn-lt"/>
              </a:rPr>
              <a:t>Many </a:t>
            </a:r>
            <a:r>
              <a:rPr lang="en-US" altLang="ja-JP" sz="2000" dirty="0">
                <a:latin typeface="+mn-lt"/>
              </a:rPr>
              <a:t>accelerator </a:t>
            </a:r>
            <a:r>
              <a:rPr lang="en-US" altLang="ja-JP" sz="2000" dirty="0" smtClean="0">
                <a:latin typeface="+mn-lt"/>
              </a:rPr>
              <a:t>exists, but mostly </a:t>
            </a:r>
            <a:r>
              <a:rPr lang="en-US" altLang="ja-JP" sz="2000" dirty="0">
                <a:latin typeface="+mn-lt"/>
              </a:rPr>
              <a:t>based on </a:t>
            </a:r>
            <a:r>
              <a:rPr lang="en-US" altLang="ja-JP" sz="2000" dirty="0">
                <a:solidFill>
                  <a:srgbClr val="FF0000"/>
                </a:solidFill>
                <a:latin typeface="+mn-lt"/>
              </a:rPr>
              <a:t>fixed </a:t>
            </a:r>
            <a:r>
              <a:rPr lang="en-US" altLang="ja-JP" sz="2000" dirty="0" smtClean="0">
                <a:solidFill>
                  <a:srgbClr val="FF0000"/>
                </a:solidFill>
                <a:latin typeface="+mn-lt"/>
              </a:rPr>
              <a:t>hardware templates</a:t>
            </a:r>
            <a:endParaRPr lang="en-US" altLang="ja-JP" sz="2000" dirty="0">
              <a:solidFill>
                <a:srgbClr val="FF0000"/>
              </a:solidFill>
              <a:latin typeface="+mn-lt"/>
            </a:endParaRPr>
          </a:p>
          <a:p>
            <a:pPr lvl="1"/>
            <a:r>
              <a:rPr lang="en-US" altLang="ja-JP" sz="2000" dirty="0" smtClean="0">
                <a:latin typeface="+mn-lt"/>
              </a:rPr>
              <a:t>DNN </a:t>
            </a:r>
            <a:r>
              <a:rPr lang="en-US" altLang="ja-JP" sz="2000" dirty="0" smtClean="0">
                <a:solidFill>
                  <a:srgbClr val="FF0000"/>
                </a:solidFill>
                <a:latin typeface="+mn-lt"/>
              </a:rPr>
              <a:t>models changing</a:t>
            </a:r>
            <a:r>
              <a:rPr lang="en-US" altLang="ja-JP" sz="2000" dirty="0" smtClean="0">
                <a:latin typeface="+mn-lt"/>
              </a:rPr>
              <a:t>, so fixed hardware template may be suboptimal</a:t>
            </a:r>
          </a:p>
          <a:p>
            <a:pPr lvl="1"/>
            <a:r>
              <a:rPr lang="en-US" altLang="ja-JP" sz="2000" dirty="0" smtClean="0">
                <a:latin typeface="+mn-lt"/>
              </a:rPr>
              <a:t>Need to provide </a:t>
            </a:r>
            <a:r>
              <a:rPr lang="en-US" altLang="ja-JP" sz="2000" dirty="0" smtClean="0">
                <a:solidFill>
                  <a:srgbClr val="FF0000"/>
                </a:solidFill>
                <a:latin typeface="+mn-lt"/>
              </a:rPr>
              <a:t>a efficient framework which generates the best DNN </a:t>
            </a:r>
            <a:r>
              <a:rPr lang="en-US" altLang="ja-JP" sz="2000" dirty="0" smtClean="0">
                <a:latin typeface="+mn-lt"/>
              </a:rPr>
              <a:t>accelerator for </a:t>
            </a:r>
            <a:r>
              <a:rPr lang="en-US" altLang="ja-JP" sz="2000" dirty="0">
                <a:latin typeface="+mn-lt"/>
              </a:rPr>
              <a:t>ever-changing DNN models </a:t>
            </a:r>
            <a:endParaRPr lang="en-US" altLang="ja-JP" sz="2000" dirty="0" smtClean="0">
              <a:latin typeface="+mn-lt"/>
            </a:endParaRPr>
          </a:p>
          <a:p>
            <a:r>
              <a:rPr lang="en-US" altLang="ja-JP" sz="2400" dirty="0" smtClean="0">
                <a:latin typeface="+mn-lt"/>
              </a:rPr>
              <a:t>Solution</a:t>
            </a:r>
          </a:p>
          <a:p>
            <a:pPr lvl="1"/>
            <a:r>
              <a:rPr lang="en-US" altLang="ja-JP" sz="2000" dirty="0" smtClean="0">
                <a:solidFill>
                  <a:srgbClr val="FF0000"/>
                </a:solidFill>
                <a:latin typeface="+mn-lt"/>
              </a:rPr>
              <a:t>Given a DNN model, generate HLS and optimizer friendly C code</a:t>
            </a:r>
          </a:p>
          <a:p>
            <a:pPr lvl="1"/>
            <a:r>
              <a:rPr lang="en-US" altLang="ja-JP" sz="2000" dirty="0" smtClean="0">
                <a:latin typeface="+mn-lt"/>
              </a:rPr>
              <a:t>With the code, </a:t>
            </a:r>
            <a:r>
              <a:rPr lang="en-US" altLang="ja-JP" sz="2000" dirty="0" smtClean="0">
                <a:solidFill>
                  <a:srgbClr val="FF0000"/>
                </a:solidFill>
                <a:latin typeface="+mn-lt"/>
              </a:rPr>
              <a:t>explore design space </a:t>
            </a:r>
            <a:r>
              <a:rPr lang="en-US" altLang="ja-JP" sz="2000" dirty="0" smtClean="0">
                <a:latin typeface="+mn-lt"/>
              </a:rPr>
              <a:t>and generate the best one</a:t>
            </a:r>
          </a:p>
          <a:p>
            <a:r>
              <a:rPr lang="en-US" altLang="ja-JP" sz="2400" dirty="0" smtClean="0">
                <a:latin typeface="+mn-lt"/>
              </a:rPr>
              <a:t>Key techniques</a:t>
            </a:r>
          </a:p>
          <a:p>
            <a:pPr lvl="1"/>
            <a:r>
              <a:rPr lang="en-US" altLang="ja-JP" sz="2000" dirty="0" smtClean="0">
                <a:latin typeface="+mn-lt"/>
              </a:rPr>
              <a:t>gem5-Aladdin</a:t>
            </a:r>
            <a:endParaRPr lang="en-US" altLang="ja-JP" sz="2000" dirty="0">
              <a:latin typeface="+mn-lt"/>
            </a:endParaRPr>
          </a:p>
          <a:p>
            <a:pPr lvl="2"/>
            <a:r>
              <a:rPr lang="en-US" altLang="ja-JP" sz="1800" dirty="0" smtClean="0">
                <a:latin typeface="+mn-lt"/>
              </a:rPr>
              <a:t>System level performance estimation of accelerators with caches/scratchpads </a:t>
            </a:r>
          </a:p>
          <a:p>
            <a:pPr lvl="2"/>
            <a:r>
              <a:rPr lang="en-US" altLang="ja-JP" sz="1800" dirty="0" smtClean="0">
                <a:solidFill>
                  <a:srgbClr val="FF0000"/>
                </a:solidFill>
                <a:latin typeface="+mn-lt"/>
              </a:rPr>
              <a:t>Explore DNN design space which have not been explored yet</a:t>
            </a:r>
          </a:p>
          <a:p>
            <a:pPr lvl="1"/>
            <a:r>
              <a:rPr lang="en-US" altLang="ja-JP" sz="2000" dirty="0" smtClean="0">
                <a:latin typeface="+mn-lt"/>
              </a:rPr>
              <a:t>Memory optimizations </a:t>
            </a:r>
          </a:p>
          <a:p>
            <a:pPr lvl="2"/>
            <a:r>
              <a:rPr lang="en-US" altLang="ja-JP" sz="1800" dirty="0" smtClean="0">
                <a:latin typeface="+mn-lt"/>
              </a:rPr>
              <a:t>Memory accesses are bottleneck in DNN but maybe not explored enough yet</a:t>
            </a:r>
          </a:p>
          <a:p>
            <a:pPr lvl="2"/>
            <a:r>
              <a:rPr lang="en-US" altLang="ja-JP" sz="1800" dirty="0" smtClean="0">
                <a:solidFill>
                  <a:srgbClr val="FF0000"/>
                </a:solidFill>
                <a:latin typeface="+mn-lt"/>
              </a:rPr>
              <a:t>Apply (extended) memory access optimizations to DNN </a:t>
            </a:r>
          </a:p>
        </p:txBody>
      </p:sp>
    </p:spTree>
    <p:extLst>
      <p:ext uri="{BB962C8B-B14F-4D97-AF65-F5344CB8AC3E}">
        <p14:creationId xmlns:p14="http://schemas.microsoft.com/office/powerpoint/2010/main" val="2096168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 dirty="0"/>
              <a:t>Plan (As of April 10, 2018)</a:t>
            </a:r>
            <a:endParaRPr kumimoji="1" lang="ja-JP" altLang="en-US" dirty="0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pPr/>
              <a:t>65</a:t>
            </a:fld>
            <a:endParaRPr kumimoji="1" lang="ja-JP" altLang="en-US" dirty="0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kumimoji="1" lang="en-US" altLang="ja-JP" dirty="0" smtClean="0">
                <a:latin typeface="+mn-lt"/>
              </a:rPr>
              <a:t>Get HLS-synthesizable C code for DNN</a:t>
            </a:r>
          </a:p>
          <a:p>
            <a:pPr lvl="1"/>
            <a:r>
              <a:rPr kumimoji="1" lang="en-US" altLang="ja-JP" dirty="0" smtClean="0">
                <a:latin typeface="+mn-lt"/>
              </a:rPr>
              <a:t>At first, simple one is better to proceed</a:t>
            </a:r>
          </a:p>
          <a:p>
            <a:r>
              <a:rPr lang="en-US" altLang="ja-JP" dirty="0" smtClean="0">
                <a:latin typeface="+mn-lt"/>
              </a:rPr>
              <a:t>Define a target system architecture</a:t>
            </a:r>
          </a:p>
          <a:p>
            <a:r>
              <a:rPr kumimoji="1" lang="en-US" altLang="ja-JP" dirty="0" smtClean="0">
                <a:latin typeface="+mn-lt"/>
              </a:rPr>
              <a:t>List up and survey of most relevant DNN </a:t>
            </a:r>
            <a:r>
              <a:rPr lang="en-US" altLang="ja-JP" dirty="0" err="1" smtClean="0">
                <a:latin typeface="+mn-lt"/>
              </a:rPr>
              <a:t>accel</a:t>
            </a:r>
            <a:r>
              <a:rPr lang="en-US" altLang="ja-JP" dirty="0" smtClean="0">
                <a:latin typeface="+mn-lt"/>
              </a:rPr>
              <a:t>. work</a:t>
            </a:r>
            <a:endParaRPr kumimoji="1" lang="en-US" altLang="ja-JP" dirty="0" smtClean="0">
              <a:latin typeface="+mn-lt"/>
            </a:endParaRPr>
          </a:p>
          <a:p>
            <a:pPr lvl="1"/>
            <a:r>
              <a:rPr kumimoji="1" lang="en-US" altLang="ja-JP" dirty="0" smtClean="0">
                <a:latin typeface="+mn-lt"/>
              </a:rPr>
              <a:t>State-of-the-art system architectures, DSE</a:t>
            </a:r>
          </a:p>
          <a:p>
            <a:pPr lvl="1"/>
            <a:r>
              <a:rPr lang="en-US" altLang="ja-JP" dirty="0" smtClean="0">
                <a:latin typeface="+mn-lt"/>
              </a:rPr>
              <a:t>State-of-the-art optimizations</a:t>
            </a:r>
          </a:p>
          <a:p>
            <a:r>
              <a:rPr lang="en-US" altLang="ja-JP" dirty="0" smtClean="0">
                <a:latin typeface="+mn-lt"/>
              </a:rPr>
              <a:t>Research</a:t>
            </a:r>
            <a:endParaRPr kumimoji="1" lang="en-US" altLang="ja-JP" dirty="0" smtClean="0">
              <a:latin typeface="+mn-lt"/>
            </a:endParaRPr>
          </a:p>
          <a:p>
            <a:pPr lvl="1"/>
            <a:r>
              <a:rPr kumimoji="1" lang="en-US" altLang="ja-JP" dirty="0" smtClean="0">
                <a:latin typeface="+mn-lt"/>
              </a:rPr>
              <a:t>System </a:t>
            </a:r>
            <a:r>
              <a:rPr lang="en-US" altLang="ja-JP" dirty="0" smtClean="0">
                <a:latin typeface="+mn-lt"/>
              </a:rPr>
              <a:t>level </a:t>
            </a:r>
            <a:r>
              <a:rPr kumimoji="1" lang="en-US" altLang="ja-JP" dirty="0" smtClean="0">
                <a:latin typeface="+mn-lt"/>
              </a:rPr>
              <a:t>Design Space Exploration of DNN C code with </a:t>
            </a:r>
            <a:r>
              <a:rPr lang="en-US" altLang="ja-JP" dirty="0" smtClean="0">
                <a:latin typeface="+mn-lt"/>
              </a:rPr>
              <a:t>gem5-Aladdin</a:t>
            </a:r>
            <a:endParaRPr kumimoji="1" lang="en-US" altLang="ja-JP" dirty="0" smtClean="0">
              <a:latin typeface="+mn-lt"/>
            </a:endParaRPr>
          </a:p>
          <a:p>
            <a:pPr lvl="1"/>
            <a:r>
              <a:rPr lang="en-US" altLang="ja-JP" dirty="0" smtClean="0">
                <a:latin typeface="+mn-lt"/>
              </a:rPr>
              <a:t>Further e</a:t>
            </a:r>
            <a:r>
              <a:rPr kumimoji="1" lang="en-US" altLang="ja-JP" dirty="0" smtClean="0">
                <a:latin typeface="+mn-lt"/>
              </a:rPr>
              <a:t>ffective optimization of DNN C code for HLS</a:t>
            </a:r>
            <a:endParaRPr lang="en-US" altLang="ja-JP" dirty="0">
              <a:latin typeface="+mn-lt"/>
            </a:endParaRPr>
          </a:p>
          <a:p>
            <a:pPr lvl="2"/>
            <a:r>
              <a:rPr lang="en-US" altLang="ja-JP" dirty="0" smtClean="0">
                <a:latin typeface="+mn-lt"/>
              </a:rPr>
              <a:t>Ideas from Post-quantum cryptography (Hamid)</a:t>
            </a:r>
            <a:endParaRPr kumimoji="1" lang="en-US" altLang="ja-JP" dirty="0" smtClean="0">
              <a:latin typeface="+mn-lt"/>
            </a:endParaRPr>
          </a:p>
          <a:p>
            <a:pPr lvl="2"/>
            <a:r>
              <a:rPr lang="en-US" altLang="ja-JP" dirty="0" smtClean="0">
                <a:latin typeface="+mn-lt"/>
              </a:rPr>
              <a:t>Ideas from memory access optimizations for HLS</a:t>
            </a:r>
            <a:endParaRPr lang="en-US" altLang="ja-JP" dirty="0">
              <a:latin typeface="+mn-lt"/>
            </a:endParaRPr>
          </a:p>
          <a:p>
            <a:pPr lvl="2"/>
            <a:r>
              <a:rPr kumimoji="1" lang="en-US" altLang="ja-JP" dirty="0" smtClean="0">
                <a:latin typeface="+mn-lt"/>
              </a:rPr>
              <a:t>Automate them if possible</a:t>
            </a:r>
          </a:p>
        </p:txBody>
      </p:sp>
    </p:spTree>
    <p:extLst>
      <p:ext uri="{BB962C8B-B14F-4D97-AF65-F5344CB8AC3E}">
        <p14:creationId xmlns:p14="http://schemas.microsoft.com/office/powerpoint/2010/main" val="2445870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 dirty="0"/>
              <a:t>Get HLS-synthesizable C code for DNN</a:t>
            </a: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pPr/>
              <a:t>66</a:t>
            </a:fld>
            <a:endParaRPr kumimoji="1" lang="ja-JP" altLang="en-US" dirty="0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ja-JP" dirty="0" smtClean="0">
                <a:latin typeface="+mn-lt"/>
              </a:rPr>
              <a:t>Possible candidates</a:t>
            </a:r>
          </a:p>
          <a:p>
            <a:pPr lvl="1"/>
            <a:r>
              <a:rPr lang="en-US" altLang="ja-JP" dirty="0" err="1" smtClean="0">
                <a:latin typeface="+mn-lt"/>
              </a:rPr>
              <a:t>TensorFlow</a:t>
            </a:r>
            <a:r>
              <a:rPr lang="en-US" altLang="ja-JP" dirty="0" smtClean="0">
                <a:latin typeface="+mn-lt"/>
              </a:rPr>
              <a:t>, </a:t>
            </a:r>
            <a:r>
              <a:rPr lang="en-US" altLang="ja-JP" dirty="0" err="1" smtClean="0">
                <a:latin typeface="+mn-lt"/>
              </a:rPr>
              <a:t>Caffe</a:t>
            </a:r>
            <a:endParaRPr lang="en-US" altLang="ja-JP" dirty="0" smtClean="0">
              <a:latin typeface="+mn-lt"/>
            </a:endParaRPr>
          </a:p>
          <a:p>
            <a:pPr lvl="2"/>
            <a:r>
              <a:rPr lang="en-US" altLang="ja-JP" dirty="0" smtClean="0">
                <a:latin typeface="+mn-lt"/>
              </a:rPr>
              <a:t>Strength: Complete framework used by many organizations</a:t>
            </a:r>
          </a:p>
          <a:p>
            <a:pPr lvl="2"/>
            <a:r>
              <a:rPr lang="en-US" altLang="ja-JP" dirty="0" smtClean="0">
                <a:latin typeface="+mn-lt"/>
              </a:rPr>
              <a:t>Weakness: may not be easy to rewrite the C++ into HLS-aware C</a:t>
            </a:r>
          </a:p>
          <a:p>
            <a:pPr lvl="1"/>
            <a:r>
              <a:rPr kumimoji="1" lang="en-US" altLang="ja-JP" dirty="0" smtClean="0">
                <a:latin typeface="+mn-lt"/>
              </a:rPr>
              <a:t>YOLO</a:t>
            </a:r>
          </a:p>
          <a:p>
            <a:pPr lvl="2"/>
            <a:r>
              <a:rPr lang="en-US" altLang="ja-JP" dirty="0" smtClean="0">
                <a:latin typeface="+mn-lt"/>
              </a:rPr>
              <a:t>Strength: Complex application (image detection) written in C</a:t>
            </a:r>
          </a:p>
          <a:p>
            <a:pPr lvl="2"/>
            <a:r>
              <a:rPr lang="en-US" altLang="ja-JP" dirty="0" smtClean="0">
                <a:latin typeface="+mn-lt"/>
              </a:rPr>
              <a:t>Weakness: may not be easy to rewrite the code into HLS-aware C</a:t>
            </a:r>
          </a:p>
          <a:p>
            <a:pPr lvl="1"/>
            <a:r>
              <a:rPr lang="en-US" altLang="ja-JP" dirty="0" smtClean="0">
                <a:latin typeface="+mn-lt"/>
              </a:rPr>
              <a:t>GUINESS</a:t>
            </a:r>
          </a:p>
          <a:p>
            <a:pPr lvl="2"/>
            <a:r>
              <a:rPr lang="en-US" altLang="ja-JP" dirty="0" smtClean="0">
                <a:latin typeface="+mn-lt"/>
              </a:rPr>
              <a:t>Strength: Generates HLS-friendly simple C code, easy to modify</a:t>
            </a:r>
          </a:p>
          <a:p>
            <a:pPr lvl="2"/>
            <a:r>
              <a:rPr lang="en-US" altLang="ja-JP" dirty="0" smtClean="0">
                <a:latin typeface="+mn-lt"/>
              </a:rPr>
              <a:t>Weakness: Simple network (good starting point), </a:t>
            </a:r>
            <a:r>
              <a:rPr lang="en-US" altLang="ja-JP" dirty="0" err="1" smtClean="0">
                <a:latin typeface="+mn-lt"/>
              </a:rPr>
              <a:t>binarized</a:t>
            </a:r>
            <a:r>
              <a:rPr lang="en-US" altLang="ja-JP" dirty="0" smtClean="0">
                <a:latin typeface="+mn-lt"/>
              </a:rPr>
              <a:t> only</a:t>
            </a:r>
          </a:p>
          <a:p>
            <a:pPr lvl="2"/>
            <a:r>
              <a:rPr lang="en-US" altLang="ja-JP" dirty="0" smtClean="0">
                <a:latin typeface="+mn-lt"/>
              </a:rPr>
              <a:t>Provides both learning and inference</a:t>
            </a:r>
          </a:p>
          <a:p>
            <a:pPr lvl="2"/>
            <a:r>
              <a:rPr lang="en-US" altLang="ja-JP" dirty="0" smtClean="0">
                <a:latin typeface="+mn-lt"/>
              </a:rPr>
              <a:t>Network with </a:t>
            </a:r>
            <a:r>
              <a:rPr lang="en-US" altLang="ja-JP" dirty="0" err="1" smtClean="0">
                <a:latin typeface="+mn-lt"/>
              </a:rPr>
              <a:t>conv</a:t>
            </a:r>
            <a:r>
              <a:rPr lang="en-US" altLang="ja-JP" dirty="0" smtClean="0">
                <a:latin typeface="+mn-lt"/>
              </a:rPr>
              <a:t> layer (</a:t>
            </a:r>
            <a:r>
              <a:rPr lang="en-US" altLang="ja-JP" dirty="0" err="1" smtClean="0">
                <a:latin typeface="+mn-lt"/>
              </a:rPr>
              <a:t>binalized</a:t>
            </a:r>
            <a:r>
              <a:rPr lang="en-US" altLang="ja-JP" dirty="0" smtClean="0">
                <a:latin typeface="+mn-lt"/>
              </a:rPr>
              <a:t>), pooling layer supported</a:t>
            </a:r>
          </a:p>
          <a:p>
            <a:pPr lvl="2"/>
            <a:endParaRPr lang="en-US" altLang="ja-JP" dirty="0" smtClean="0">
              <a:latin typeface="+mn-lt"/>
            </a:endParaRPr>
          </a:p>
          <a:p>
            <a:pPr lvl="2"/>
            <a:endParaRPr lang="en-US" altLang="ja-JP" dirty="0" smtClean="0">
              <a:latin typeface="+mn-lt"/>
            </a:endParaRPr>
          </a:p>
          <a:p>
            <a:pPr lvl="2"/>
            <a:endParaRPr lang="ja-JP" altLang="en-US" dirty="0">
              <a:latin typeface="+mn-lt"/>
            </a:endParaRPr>
          </a:p>
          <a:p>
            <a:pPr lvl="2"/>
            <a:endParaRPr kumimoji="1" lang="ja-JP" altLang="en-US" dirty="0">
              <a:latin typeface="+mn-lt"/>
            </a:endParaRPr>
          </a:p>
        </p:txBody>
      </p:sp>
      <p:sp>
        <p:nvSpPr>
          <p:cNvPr id="7" name="正方形/長方形 6"/>
          <p:cNvSpPr/>
          <p:nvPr/>
        </p:nvSpPr>
        <p:spPr>
          <a:xfrm>
            <a:off x="539552" y="3501008"/>
            <a:ext cx="7848872" cy="1944216"/>
          </a:xfrm>
          <a:prstGeom prst="rect">
            <a:avLst/>
          </a:prstGeom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67499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 dirty="0" smtClean="0"/>
              <a:t>Basic Element of Neural Networks</a:t>
            </a:r>
            <a:endParaRPr kumimoji="1" lang="ja-JP" altLang="en-US" dirty="0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pPr/>
              <a:t>67</a:t>
            </a:fld>
            <a:endParaRPr kumimoji="1" lang="ja-JP" altLang="en-US" dirty="0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kumimoji="1" lang="en-US" altLang="ja-JP" dirty="0" smtClean="0"/>
              <a:t>Neuron</a:t>
            </a:r>
          </a:p>
          <a:p>
            <a:pPr lvl="1"/>
            <a:r>
              <a:rPr lang="en-US" altLang="ja-JP" dirty="0" smtClean="0"/>
              <a:t>Multiply and Addition</a:t>
            </a:r>
          </a:p>
          <a:p>
            <a:pPr lvl="1"/>
            <a:r>
              <a:rPr kumimoji="1" lang="en-US" altLang="ja-JP" dirty="0" smtClean="0"/>
              <a:t>Simple Non-linear element </a:t>
            </a:r>
          </a:p>
          <a:p>
            <a:pPr lvl="1"/>
            <a:endParaRPr kumimoji="1" lang="ja-JP" altLang="en-US" dirty="0"/>
          </a:p>
        </p:txBody>
      </p:sp>
      <p:pic>
        <p:nvPicPr>
          <p:cNvPr id="12" name="図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2348880"/>
            <a:ext cx="7456163" cy="4023200"/>
          </a:xfrm>
          <a:prstGeom prst="rect">
            <a:avLst/>
          </a:prstGeom>
        </p:spPr>
      </p:pic>
      <p:pic>
        <p:nvPicPr>
          <p:cNvPr id="13" name="図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9590" y="847168"/>
            <a:ext cx="4405127" cy="2509824"/>
          </a:xfrm>
          <a:prstGeom prst="rect">
            <a:avLst/>
          </a:prstGeom>
        </p:spPr>
      </p:pic>
      <p:sp>
        <p:nvSpPr>
          <p:cNvPr id="14" name="テキスト ボックス 13"/>
          <p:cNvSpPr txBox="1"/>
          <p:nvPr/>
        </p:nvSpPr>
        <p:spPr>
          <a:xfrm>
            <a:off x="4860032" y="951693"/>
            <a:ext cx="3193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600" i="1" dirty="0" smtClean="0">
                <a:latin typeface="Cambria" panose="02040503050406030204" pitchFamily="18" charset="0"/>
                <a:ea typeface="Cambria" panose="02040503050406030204" pitchFamily="18" charset="0"/>
              </a:rPr>
              <a:t>f</a:t>
            </a:r>
            <a:endParaRPr kumimoji="1" lang="ja-JP" altLang="en-US" sz="3600" i="1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2706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ja-JP" dirty="0" smtClean="0"/>
              <a:t>Basic (</a:t>
            </a:r>
            <a:r>
              <a:rPr lang="en-US" altLang="ja-JP" dirty="0" smtClean="0"/>
              <a:t>and abstract) </a:t>
            </a:r>
            <a:r>
              <a:rPr kumimoji="1" lang="en-US" altLang="ja-JP" dirty="0" smtClean="0"/>
              <a:t>Neural Network </a:t>
            </a:r>
            <a:endParaRPr kumimoji="1" lang="ja-JP" altLang="en-US" dirty="0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pPr/>
              <a:t>68</a:t>
            </a:fld>
            <a:endParaRPr kumimoji="1" lang="ja-JP" altLang="en-US" dirty="0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kumimoji="1" lang="en-US" altLang="ja-JP" sz="2400" dirty="0" smtClean="0"/>
              <a:t>Neurons are connected layer-by-layer.</a:t>
            </a:r>
          </a:p>
          <a:p>
            <a:r>
              <a:rPr lang="en-US" altLang="ja-JP" sz="2400" dirty="0" smtClean="0"/>
              <a:t>Weights are computed by training with large data set.</a:t>
            </a:r>
          </a:p>
          <a:p>
            <a:r>
              <a:rPr kumimoji="1" lang="en-US" altLang="ja-JP" sz="2400" dirty="0" smtClean="0"/>
              <a:t>Using neural network for classification is called inference.</a:t>
            </a:r>
            <a:endParaRPr kumimoji="1" lang="ja-JP" altLang="en-US" sz="2400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9712" y="2255230"/>
            <a:ext cx="5400600" cy="4270113"/>
          </a:xfrm>
          <a:prstGeom prst="rect">
            <a:avLst/>
          </a:prstGeom>
        </p:spPr>
      </p:pic>
      <p:sp>
        <p:nvSpPr>
          <p:cNvPr id="7" name="テキスト ボックス 6"/>
          <p:cNvSpPr txBox="1"/>
          <p:nvPr/>
        </p:nvSpPr>
        <p:spPr>
          <a:xfrm>
            <a:off x="1081581" y="3956190"/>
            <a:ext cx="102463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2400" dirty="0" smtClean="0">
                <a:solidFill>
                  <a:srgbClr val="FF0000"/>
                </a:solidFill>
              </a:rPr>
              <a:t>Ex.</a:t>
            </a:r>
          </a:p>
          <a:p>
            <a:pPr algn="ctr"/>
            <a:r>
              <a:rPr kumimoji="1" lang="en-US" altLang="ja-JP" sz="2400" dirty="0" smtClean="0">
                <a:solidFill>
                  <a:srgbClr val="FF0000"/>
                </a:solidFill>
              </a:rPr>
              <a:t>Input</a:t>
            </a:r>
          </a:p>
          <a:p>
            <a:pPr algn="ctr"/>
            <a:r>
              <a:rPr lang="en-US" altLang="ja-JP" sz="2400" dirty="0" smtClean="0">
                <a:solidFill>
                  <a:srgbClr val="FF0000"/>
                </a:solidFill>
              </a:rPr>
              <a:t>image</a:t>
            </a:r>
            <a:endParaRPr kumimoji="1" lang="en-US" altLang="ja-JP" sz="2400" dirty="0" smtClean="0">
              <a:solidFill>
                <a:srgbClr val="FF0000"/>
              </a:solidFill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945859" y="3882454"/>
            <a:ext cx="176843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2000" dirty="0" smtClean="0">
                <a:solidFill>
                  <a:srgbClr val="FF0000"/>
                </a:solidFill>
              </a:rPr>
              <a:t>Classification/</a:t>
            </a:r>
          </a:p>
          <a:p>
            <a:pPr algn="ctr"/>
            <a:r>
              <a:rPr lang="en-US" altLang="ja-JP" sz="2000" dirty="0" smtClean="0">
                <a:solidFill>
                  <a:srgbClr val="FF0000"/>
                </a:solidFill>
              </a:rPr>
              <a:t>prediction</a:t>
            </a:r>
          </a:p>
          <a:p>
            <a:pPr algn="ctr"/>
            <a:r>
              <a:rPr kumimoji="1" lang="en-US" altLang="ja-JP" sz="2000" dirty="0" smtClean="0">
                <a:solidFill>
                  <a:srgbClr val="FF0000"/>
                </a:solidFill>
              </a:rPr>
              <a:t>Results</a:t>
            </a:r>
          </a:p>
          <a:p>
            <a:pPr algn="ctr"/>
            <a:r>
              <a:rPr lang="en-US" altLang="ja-JP" sz="2000" dirty="0" smtClean="0">
                <a:solidFill>
                  <a:srgbClr val="FF0000"/>
                </a:solidFill>
              </a:rPr>
              <a:t>(Cat, Dog, …)</a:t>
            </a:r>
            <a:endParaRPr kumimoji="1" lang="en-US" altLang="ja-JP" sz="2000" dirty="0" smtClean="0">
              <a:solidFill>
                <a:srgbClr val="FF0000"/>
              </a:solidFill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2232728" y="4877090"/>
            <a:ext cx="6735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1600" dirty="0" smtClean="0">
                <a:solidFill>
                  <a:srgbClr val="3333FF"/>
                </a:solidFill>
              </a:rPr>
              <a:t>Pixel</a:t>
            </a:r>
          </a:p>
          <a:p>
            <a:pPr algn="ctr"/>
            <a:r>
              <a:rPr kumimoji="1" lang="en-US" altLang="ja-JP" sz="1600" dirty="0" smtClean="0">
                <a:solidFill>
                  <a:srgbClr val="3333FF"/>
                </a:solidFill>
              </a:rPr>
              <a:t>value</a:t>
            </a: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4931366" y="3633756"/>
            <a:ext cx="4651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2000" dirty="0" smtClean="0">
                <a:solidFill>
                  <a:srgbClr val="3333FF"/>
                </a:solidFill>
              </a:rPr>
              <a:t>w</a:t>
            </a:r>
            <a:r>
              <a:rPr lang="en-US" altLang="ja-JP" sz="2000" baseline="-25000" dirty="0" smtClean="0">
                <a:solidFill>
                  <a:srgbClr val="3333FF"/>
                </a:solidFill>
              </a:rPr>
              <a:t>1</a:t>
            </a:r>
            <a:endParaRPr kumimoji="1" lang="en-US" altLang="ja-JP" sz="2000" baseline="-25000" dirty="0" smtClean="0">
              <a:solidFill>
                <a:srgbClr val="3333FF"/>
              </a:solidFill>
            </a:endParaRP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5105971" y="3197642"/>
            <a:ext cx="4651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2000" dirty="0" smtClean="0">
                <a:solidFill>
                  <a:srgbClr val="3333FF"/>
                </a:solidFill>
              </a:rPr>
              <a:t>w</a:t>
            </a:r>
            <a:r>
              <a:rPr lang="en-US" altLang="ja-JP" sz="2000" baseline="-25000" dirty="0" smtClean="0">
                <a:solidFill>
                  <a:srgbClr val="3333FF"/>
                </a:solidFill>
              </a:rPr>
              <a:t>0</a:t>
            </a:r>
            <a:endParaRPr kumimoji="1" lang="en-US" altLang="ja-JP" sz="2000" baseline="-25000" dirty="0" smtClean="0">
              <a:solidFill>
                <a:srgbClr val="3333FF"/>
              </a:solidFill>
            </a:endParaRPr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5396557" y="6089230"/>
            <a:ext cx="36022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2000" dirty="0" smtClean="0">
                <a:solidFill>
                  <a:srgbClr val="3333FF"/>
                </a:solidFill>
              </a:rPr>
              <a:t>(More than one hidden layers)</a:t>
            </a:r>
            <a:endParaRPr kumimoji="1" lang="en-US" altLang="ja-JP" sz="2000" baseline="-25000" dirty="0" smtClean="0">
              <a:solidFill>
                <a:srgbClr val="3333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6788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ja-JP" dirty="0" smtClean="0"/>
              <a:t>Fully connected layer</a:t>
            </a:r>
            <a:endParaRPr kumimoji="1" lang="ja-JP" altLang="en-US" dirty="0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pPr/>
              <a:t>69</a:t>
            </a:fld>
            <a:endParaRPr kumimoji="1" lang="ja-JP" altLang="en-US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2355176"/>
            <a:ext cx="6776760" cy="4133634"/>
          </a:xfrm>
          <a:prstGeom prst="rect">
            <a:avLst/>
          </a:prstGeom>
        </p:spPr>
      </p:pic>
      <p:sp>
        <p:nvSpPr>
          <p:cNvPr id="7" name="テキスト ボックス 6"/>
          <p:cNvSpPr txBox="1"/>
          <p:nvPr/>
        </p:nvSpPr>
        <p:spPr>
          <a:xfrm>
            <a:off x="6228184" y="3140968"/>
            <a:ext cx="20441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dirty="0" smtClean="0">
                <a:solidFill>
                  <a:srgbClr val="3333FF"/>
                </a:solidFill>
              </a:rPr>
              <a:t>Ex. Convolutional </a:t>
            </a:r>
          </a:p>
          <a:p>
            <a:pPr algn="ctr"/>
            <a:r>
              <a:rPr lang="en-US" altLang="ja-JP" dirty="0" smtClean="0">
                <a:solidFill>
                  <a:srgbClr val="3333FF"/>
                </a:solidFill>
              </a:rPr>
              <a:t>layer</a:t>
            </a:r>
            <a:endParaRPr kumimoji="1" lang="en-US" altLang="ja-JP" dirty="0" smtClean="0">
              <a:solidFill>
                <a:srgbClr val="3333FF"/>
              </a:solidFill>
            </a:endParaRPr>
          </a:p>
        </p:txBody>
      </p:sp>
      <p:sp>
        <p:nvSpPr>
          <p:cNvPr id="9" name="コンテンツ プレースホルダー 3"/>
          <p:cNvSpPr>
            <a:spLocks noGrp="1"/>
          </p:cNvSpPr>
          <p:nvPr>
            <p:ph sz="quarter" idx="1"/>
          </p:nvPr>
        </p:nvSpPr>
        <p:spPr>
          <a:xfrm>
            <a:off x="179512" y="645049"/>
            <a:ext cx="8784976" cy="5760640"/>
          </a:xfrm>
        </p:spPr>
        <p:txBody>
          <a:bodyPr/>
          <a:lstStyle/>
          <a:p>
            <a:r>
              <a:rPr kumimoji="1" lang="en-US" altLang="ja-JP" dirty="0" smtClean="0"/>
              <a:t>DNN usually fully connected layer at the last stages</a:t>
            </a:r>
          </a:p>
          <a:p>
            <a:pPr lvl="1"/>
            <a:r>
              <a:rPr lang="en-US" altLang="ja-JP" dirty="0" smtClean="0"/>
              <a:t>Weights contains many zeros, leading to sparse matrix multiply</a:t>
            </a:r>
          </a:p>
          <a:p>
            <a:pPr lvl="1"/>
            <a:r>
              <a:rPr kumimoji="1" lang="en-US" altLang="ja-JP" dirty="0" smtClean="0"/>
              <a:t>Fully-connected and Sparsely-connected shows different characteristics 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56855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8" y="117309"/>
            <a:ext cx="9040387" cy="6741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013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ja-JP" dirty="0" smtClean="0"/>
              <a:t>Experiments</a:t>
            </a:r>
            <a:endParaRPr kumimoji="1" lang="ja-JP" altLang="en-US" dirty="0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pPr/>
              <a:t>70</a:t>
            </a:fld>
            <a:endParaRPr kumimoji="1" lang="ja-JP" altLang="en-US" dirty="0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kumimoji="1" lang="en-US" altLang="ja-JP" dirty="0" err="1" smtClean="0"/>
              <a:t>VGGNet</a:t>
            </a:r>
            <a:r>
              <a:rPr kumimoji="1" lang="en-US" altLang="ja-JP" dirty="0" smtClean="0"/>
              <a:t>-E (VGG19)</a:t>
            </a:r>
          </a:p>
          <a:p>
            <a:pPr lvl="1"/>
            <a:r>
              <a:rPr lang="en-US" altLang="ja-JP" dirty="0" smtClean="0"/>
              <a:t>fuse the following layers</a:t>
            </a:r>
          </a:p>
          <a:p>
            <a:pPr lvl="2"/>
            <a:r>
              <a:rPr lang="en-US" altLang="ja-JP" dirty="0" smtClean="0"/>
              <a:t>first 5 conv + 2 pooling (DAC 2017, MICRO 2015)</a:t>
            </a:r>
          </a:p>
          <a:p>
            <a:pPr lvl="3"/>
            <a:r>
              <a:rPr lang="en-US" altLang="ja-JP" dirty="0" smtClean="0"/>
              <a:t>Conv layers include </a:t>
            </a:r>
            <a:r>
              <a:rPr lang="en-US" altLang="ja-JP" dirty="0" err="1" smtClean="0"/>
              <a:t>ReLU</a:t>
            </a:r>
            <a:r>
              <a:rPr lang="en-US" altLang="ja-JP" dirty="0" smtClean="0"/>
              <a:t> and padding</a:t>
            </a:r>
          </a:p>
          <a:p>
            <a:pPr lvl="3"/>
            <a:r>
              <a:rPr lang="en-US" altLang="ja-JP" dirty="0" smtClean="0"/>
              <a:t>(Probably, because of lack of resources, stop by 5 conv layers)</a:t>
            </a:r>
          </a:p>
          <a:p>
            <a:r>
              <a:rPr lang="en-US" altLang="ja-JP" dirty="0" smtClean="0"/>
              <a:t> </a:t>
            </a:r>
            <a:r>
              <a:rPr lang="en-US" altLang="ja-JP" dirty="0" err="1" smtClean="0"/>
              <a:t>AlexNet</a:t>
            </a:r>
            <a:endParaRPr lang="en-US" altLang="ja-JP" dirty="0" smtClean="0"/>
          </a:p>
          <a:p>
            <a:pPr lvl="1"/>
            <a:r>
              <a:rPr lang="en-US" altLang="ja-JP" dirty="0" smtClean="0"/>
              <a:t>fuse the following layers</a:t>
            </a:r>
          </a:p>
          <a:p>
            <a:pPr lvl="2"/>
            <a:r>
              <a:rPr lang="en-US" altLang="ja-JP" dirty="0" smtClean="0"/>
              <a:t>5 conv + 3 pooling (DAC 2017)</a:t>
            </a:r>
          </a:p>
          <a:p>
            <a:pPr lvl="2"/>
            <a:r>
              <a:rPr lang="en-US" altLang="ja-JP" dirty="0" smtClean="0"/>
              <a:t>2 conv + 2 pooling (MICRO 2015)</a:t>
            </a:r>
          </a:p>
          <a:p>
            <a:pPr lvl="3"/>
            <a:r>
              <a:rPr lang="en-US" altLang="ja-JP" dirty="0" smtClean="0"/>
              <a:t>neglecting normalization phase (incorporated in weights)</a:t>
            </a:r>
          </a:p>
        </p:txBody>
      </p:sp>
    </p:spTree>
    <p:extLst>
      <p:ext uri="{BB962C8B-B14F-4D97-AF65-F5344CB8AC3E}">
        <p14:creationId xmlns:p14="http://schemas.microsoft.com/office/powerpoint/2010/main" val="1137921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ja-JP" dirty="0" smtClean="0"/>
              <a:t>Background</a:t>
            </a:r>
            <a:endParaRPr kumimoji="1" lang="ja-JP" altLang="en-US" dirty="0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pPr/>
              <a:t>71</a:t>
            </a:fld>
            <a:endParaRPr kumimoji="1" lang="ja-JP" altLang="en-US" dirty="0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kumimoji="1" lang="en-US" altLang="ja-JP" dirty="0" smtClean="0"/>
              <a:t>Utilizing </a:t>
            </a:r>
            <a:r>
              <a:rPr kumimoji="1" lang="en-US" altLang="ja-JP" dirty="0" err="1" smtClean="0"/>
              <a:t>Winograd</a:t>
            </a:r>
            <a:r>
              <a:rPr kumimoji="1" lang="en-US" altLang="ja-JP" dirty="0" smtClean="0"/>
              <a:t> algorithm </a:t>
            </a:r>
            <a:endParaRPr kumimoji="1" lang="ja-JP" altLang="en-US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8" y="1478746"/>
            <a:ext cx="8723926" cy="4970150"/>
          </a:xfrm>
          <a:prstGeom prst="rect">
            <a:avLst/>
          </a:prstGeom>
        </p:spPr>
      </p:pic>
      <p:sp>
        <p:nvSpPr>
          <p:cNvPr id="6" name="正方形/長方形 5"/>
          <p:cNvSpPr/>
          <p:nvPr/>
        </p:nvSpPr>
        <p:spPr>
          <a:xfrm>
            <a:off x="827584" y="2996952"/>
            <a:ext cx="1512168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ja-JP" sz="1600" dirty="0" smtClean="0"/>
              <a:t>Because of lack of</a:t>
            </a:r>
            <a:r>
              <a:rPr lang="ja-JP" altLang="en-US" sz="1600" dirty="0"/>
              <a:t> </a:t>
            </a:r>
            <a:r>
              <a:rPr lang="en-US" altLang="ja-JP" sz="1600" dirty="0" smtClean="0"/>
              <a:t>bandwidth</a:t>
            </a:r>
          </a:p>
        </p:txBody>
      </p:sp>
      <p:sp>
        <p:nvSpPr>
          <p:cNvPr id="7" name="角丸四角形 6"/>
          <p:cNvSpPr/>
          <p:nvPr/>
        </p:nvSpPr>
        <p:spPr>
          <a:xfrm>
            <a:off x="3635896" y="1729622"/>
            <a:ext cx="5184576" cy="3168352"/>
          </a:xfrm>
          <a:prstGeom prst="roundRect">
            <a:avLst>
              <a:gd name="adj" fmla="val 6646"/>
            </a:avLst>
          </a:prstGeom>
          <a:ln w="28575">
            <a:solidFill>
              <a:srgbClr val="FF0000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kumimoji="1" lang="ja-JP" altLang="en-US" dirty="0"/>
          </a:p>
        </p:txBody>
      </p:sp>
      <p:sp>
        <p:nvSpPr>
          <p:cNvPr id="8" name="正方形/長方形 7"/>
          <p:cNvSpPr/>
          <p:nvPr/>
        </p:nvSpPr>
        <p:spPr>
          <a:xfrm>
            <a:off x="3646264" y="1325072"/>
            <a:ext cx="54726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2000" dirty="0" smtClean="0">
                <a:solidFill>
                  <a:srgbClr val="FF0000"/>
                </a:solidFill>
              </a:rPr>
              <a:t>Peak performance by the available hardware</a:t>
            </a:r>
            <a:endParaRPr lang="ja-JP" altLang="en-US" sz="2000" dirty="0">
              <a:solidFill>
                <a:srgbClr val="FF0000"/>
              </a:solidFill>
            </a:endParaRPr>
          </a:p>
        </p:txBody>
      </p:sp>
      <p:sp>
        <p:nvSpPr>
          <p:cNvPr id="9" name="正方形/長方形 8"/>
          <p:cNvSpPr/>
          <p:nvPr/>
        </p:nvSpPr>
        <p:spPr>
          <a:xfrm rot="18519299">
            <a:off x="-3327" y="3779154"/>
            <a:ext cx="5472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 smtClean="0">
                <a:solidFill>
                  <a:srgbClr val="3333FF"/>
                </a:solidFill>
              </a:rPr>
              <a:t>Peak performance by the off-chip bandwidth</a:t>
            </a:r>
            <a:endParaRPr lang="ja-JP" altLang="en-US" dirty="0">
              <a:solidFill>
                <a:srgbClr val="3333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8340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kumimoji="1" lang="ja-JP" altLang="en-US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pPr/>
              <a:t>72</a:t>
            </a:fld>
            <a:endParaRPr kumimoji="1" lang="ja-JP" altLang="en-US" dirty="0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897" y="1556792"/>
            <a:ext cx="8566243" cy="4818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4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kumimoji="1" lang="ja-JP" altLang="en-US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pPr/>
              <a:t>73</a:t>
            </a:fld>
            <a:endParaRPr kumimoji="1" lang="ja-JP" altLang="en-US" dirty="0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1620617"/>
            <a:ext cx="8542240" cy="4805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203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kumimoji="1" lang="ja-JP" altLang="en-US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pPr/>
              <a:t>74</a:t>
            </a:fld>
            <a:endParaRPr kumimoji="1" lang="ja-JP" altLang="en-US" dirty="0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kumimoji="1" lang="en-US" altLang="ja-JP" dirty="0" smtClean="0"/>
              <a:t>Weights in DNN are usually pruned</a:t>
            </a:r>
          </a:p>
          <a:p>
            <a:pPr lvl="1"/>
            <a:r>
              <a:rPr lang="en-US" altLang="ja-JP" dirty="0" smtClean="0"/>
              <a:t>60-70% reduction in </a:t>
            </a:r>
            <a:r>
              <a:rPr lang="en-US" altLang="ja-JP" dirty="0" err="1" smtClean="0"/>
              <a:t>Conv</a:t>
            </a:r>
            <a:r>
              <a:rPr lang="en-US" altLang="ja-JP" dirty="0" smtClean="0"/>
              <a:t> layers, 90% reduction in FC layers</a:t>
            </a:r>
          </a:p>
          <a:p>
            <a:pPr lvl="1"/>
            <a:r>
              <a:rPr kumimoji="1" lang="en-US" altLang="ja-JP" dirty="0" smtClean="0"/>
              <a:t>Sparse weights corresponds to sparse matrix multiplication</a:t>
            </a:r>
          </a:p>
          <a:p>
            <a:pPr lvl="1"/>
            <a:r>
              <a:rPr lang="en-US" altLang="ja-JP" dirty="0" smtClean="0"/>
              <a:t>Weights are not always sparse, and sparse 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69079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ja-JP" dirty="0" smtClean="0"/>
              <a:t>Tensor Comprehension</a:t>
            </a:r>
            <a:endParaRPr kumimoji="1" lang="ja-JP" altLang="en-US" dirty="0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pPr/>
              <a:t>75</a:t>
            </a:fld>
            <a:endParaRPr kumimoji="1" lang="ja-JP" altLang="en-US" dirty="0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89353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ja-JP" dirty="0" smtClean="0"/>
              <a:t>Related work</a:t>
            </a:r>
            <a:endParaRPr kumimoji="1" lang="ja-JP" altLang="en-US" dirty="0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pPr/>
              <a:t>76</a:t>
            </a:fld>
            <a:endParaRPr kumimoji="1" lang="ja-JP" altLang="en-US" dirty="0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76517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539552" y="2060848"/>
            <a:ext cx="8136904" cy="1296144"/>
          </a:xfrm>
        </p:spPr>
        <p:txBody>
          <a:bodyPr>
            <a:noAutofit/>
          </a:bodyPr>
          <a:lstStyle/>
          <a:p>
            <a:pPr algn="ctr"/>
            <a:r>
              <a:rPr lang="en-US" altLang="ja-JP" dirty="0" smtClean="0"/>
              <a:t>Recent research on CNN accelerators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77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90584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ja-JP" dirty="0" smtClean="0"/>
              <a:t>Summary</a:t>
            </a:r>
            <a:endParaRPr kumimoji="1" lang="ja-JP" altLang="en-US" dirty="0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pPr/>
              <a:t>78</a:t>
            </a:fld>
            <a:endParaRPr kumimoji="1" lang="ja-JP" altLang="en-US" dirty="0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28041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kumimoji="1" lang="ja-JP" altLang="en-US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pPr/>
              <a:t>79</a:t>
            </a:fld>
            <a:endParaRPr kumimoji="1" lang="ja-JP" altLang="en-US" dirty="0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55912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64" y="44624"/>
            <a:ext cx="9129936" cy="681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571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ja-JP" sz="2400" dirty="0" smtClean="0"/>
              <a:t>Convolution (CONVL) Layer computation (1 layer)</a:t>
            </a:r>
            <a:endParaRPr kumimoji="1" lang="ja-JP" altLang="en-US" sz="2400" dirty="0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pPr/>
              <a:t>80</a:t>
            </a:fld>
            <a:endParaRPr kumimoji="1" lang="ja-JP" altLang="en-US" dirty="0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kumimoji="1" lang="en-US" altLang="ja-JP" dirty="0" smtClean="0"/>
              <a:t>For each output pixel, do the following computation</a:t>
            </a:r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193" y="1347113"/>
            <a:ext cx="8401613" cy="514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086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034341" cy="6741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118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ja-JP" dirty="0" smtClean="0"/>
              <a:t>Symbols used in the implementation code</a:t>
            </a:r>
            <a:endParaRPr kumimoji="1" lang="ja-JP" altLang="en-US" dirty="0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pPr/>
              <a:t>82</a:t>
            </a:fld>
            <a:endParaRPr kumimoji="1" lang="ja-JP" altLang="en-US" dirty="0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kumimoji="1" lang="en-US" altLang="ja-JP" dirty="0" smtClean="0"/>
              <a:t>Elaborately developed to </a:t>
            </a:r>
            <a:r>
              <a:rPr kumimoji="1" lang="en-US" altLang="ja-JP" dirty="0" smtClean="0">
                <a:solidFill>
                  <a:srgbClr val="FF0000"/>
                </a:solidFill>
              </a:rPr>
              <a:t>maximize reuse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4597" y="1340768"/>
            <a:ext cx="4593497" cy="4104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図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072" y="1844824"/>
            <a:ext cx="4226222" cy="2880320"/>
          </a:xfrm>
          <a:prstGeom prst="rect">
            <a:avLst/>
          </a:prstGeom>
        </p:spPr>
      </p:pic>
      <p:sp>
        <p:nvSpPr>
          <p:cNvPr id="23" name="正方形/長方形 22"/>
          <p:cNvSpPr/>
          <p:nvPr/>
        </p:nvSpPr>
        <p:spPr>
          <a:xfrm>
            <a:off x="6771345" y="4537283"/>
            <a:ext cx="2250937" cy="18158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smtClean="0">
                <a:solidFill>
                  <a:srgbClr val="FF0000"/>
                </a:solidFill>
              </a:rPr>
              <a:t>row, col:</a:t>
            </a:r>
          </a:p>
          <a:p>
            <a:r>
              <a:rPr lang="en-US" altLang="ja-JP" sz="1600" b="1" dirty="0" smtClean="0">
                <a:solidFill>
                  <a:srgbClr val="FF0000"/>
                </a:solidFill>
              </a:rPr>
              <a:t>Coordinate of</a:t>
            </a:r>
          </a:p>
          <a:p>
            <a:r>
              <a:rPr lang="en-US" altLang="ja-JP" sz="1600" b="1" dirty="0" smtClean="0">
                <a:solidFill>
                  <a:srgbClr val="FF0000"/>
                </a:solidFill>
              </a:rPr>
              <a:t>Pyramid top</a:t>
            </a:r>
          </a:p>
          <a:p>
            <a:endParaRPr lang="en-US" altLang="ja-JP" sz="1600" b="1" dirty="0">
              <a:solidFill>
                <a:srgbClr val="FF0000"/>
              </a:solidFill>
            </a:endParaRPr>
          </a:p>
          <a:p>
            <a:r>
              <a:rPr lang="en-US" altLang="ja-JP" sz="1600" b="1" dirty="0" err="1" smtClean="0">
                <a:solidFill>
                  <a:srgbClr val="FF0000"/>
                </a:solidFill>
              </a:rPr>
              <a:t>S</a:t>
            </a:r>
            <a:r>
              <a:rPr lang="en-US" altLang="ja-JP" sz="1600" b="1" baseline="-25000" dirty="0" err="1" smtClean="0">
                <a:solidFill>
                  <a:srgbClr val="FF0000"/>
                </a:solidFill>
              </a:rPr>
              <a:t>x</a:t>
            </a:r>
            <a:r>
              <a:rPr lang="en-US" altLang="ja-JP" sz="1600" b="1" dirty="0" smtClean="0">
                <a:solidFill>
                  <a:srgbClr val="FF0000"/>
                </a:solidFill>
              </a:rPr>
              <a:t>, </a:t>
            </a:r>
            <a:r>
              <a:rPr lang="en-US" altLang="ja-JP" sz="1600" b="1" dirty="0" err="1" smtClean="0">
                <a:solidFill>
                  <a:srgbClr val="FF0000"/>
                </a:solidFill>
              </a:rPr>
              <a:t>S</a:t>
            </a:r>
            <a:r>
              <a:rPr lang="en-US" altLang="ja-JP" sz="1600" b="1" baseline="-25000" dirty="0" err="1" smtClean="0">
                <a:solidFill>
                  <a:srgbClr val="FF0000"/>
                </a:solidFill>
              </a:rPr>
              <a:t>y</a:t>
            </a:r>
            <a:r>
              <a:rPr lang="en-US" altLang="ja-JP" sz="1600" b="1" dirty="0" smtClean="0">
                <a:solidFill>
                  <a:srgbClr val="FF0000"/>
                </a:solidFill>
              </a:rPr>
              <a:t>:</a:t>
            </a:r>
          </a:p>
          <a:p>
            <a:r>
              <a:rPr lang="en-US" altLang="ja-JP" sz="1600" b="1" dirty="0" smtClean="0">
                <a:solidFill>
                  <a:srgbClr val="FF0000"/>
                </a:solidFill>
              </a:rPr>
              <a:t>stride of the adjacent</a:t>
            </a:r>
          </a:p>
          <a:p>
            <a:r>
              <a:rPr lang="en-US" altLang="ja-JP" sz="1600" b="1" dirty="0" smtClean="0">
                <a:solidFill>
                  <a:srgbClr val="FF0000"/>
                </a:solidFill>
              </a:rPr>
              <a:t>pyramid base</a:t>
            </a:r>
            <a:endParaRPr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336286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ja-JP" dirty="0" smtClean="0"/>
              <a:t>Result for </a:t>
            </a:r>
            <a:r>
              <a:rPr kumimoji="1" lang="en-US" altLang="ja-JP" dirty="0" err="1" smtClean="0"/>
              <a:t>AlexNet</a:t>
            </a:r>
            <a:r>
              <a:rPr kumimoji="1" lang="en-US" altLang="ja-JP" dirty="0" smtClean="0"/>
              <a:t> (5 CONV + 3 Pool)</a:t>
            </a:r>
            <a:endParaRPr kumimoji="1" lang="ja-JP" altLang="en-US" dirty="0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pPr/>
              <a:t>83</a:t>
            </a:fld>
            <a:endParaRPr kumimoji="1" lang="ja-JP" altLang="en-US" dirty="0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marL="274320" lvl="2" indent="-274320">
              <a:spcBef>
                <a:spcPts val="600"/>
              </a:spcBef>
              <a:buClr>
                <a:schemeClr val="accent1"/>
              </a:buClr>
            </a:pPr>
            <a:r>
              <a:rPr lang="en-US" altLang="ja-JP" sz="2800" dirty="0" smtClean="0">
                <a:solidFill>
                  <a:srgbClr val="FF0000"/>
                </a:solidFill>
              </a:rPr>
              <a:t>All layers fused</a:t>
            </a:r>
          </a:p>
          <a:p>
            <a:pPr marL="274320" lvl="2" indent="-274320">
              <a:spcBef>
                <a:spcPts val="600"/>
              </a:spcBef>
              <a:buClr>
                <a:schemeClr val="accent1"/>
              </a:buClr>
            </a:pPr>
            <a:r>
              <a:rPr lang="en-US" altLang="ja-JP" sz="2800" dirty="0" smtClean="0"/>
              <a:t>Compared to MICRO2015, </a:t>
            </a:r>
            <a:r>
              <a:rPr lang="en-US" altLang="ja-JP" sz="2800" dirty="0" smtClean="0">
                <a:solidFill>
                  <a:srgbClr val="FF0000"/>
                </a:solidFill>
              </a:rPr>
              <a:t>1.24X speedup</a:t>
            </a:r>
          </a:p>
          <a:p>
            <a:pPr marL="548640" lvl="3" indent="-274320">
              <a:spcBef>
                <a:spcPts val="600"/>
              </a:spcBef>
              <a:buClr>
                <a:schemeClr val="accent1"/>
              </a:buClr>
            </a:pPr>
            <a:r>
              <a:rPr kumimoji="1" lang="en-US" altLang="ja-JP" sz="2600" dirty="0" smtClean="0">
                <a:solidFill>
                  <a:srgbClr val="3333FF"/>
                </a:solidFill>
              </a:rPr>
              <a:t>DSPs saved by </a:t>
            </a:r>
            <a:r>
              <a:rPr kumimoji="1" lang="en-US" altLang="ja-JP" sz="2600" dirty="0" err="1" smtClean="0">
                <a:solidFill>
                  <a:srgbClr val="3333FF"/>
                </a:solidFill>
              </a:rPr>
              <a:t>Winograd</a:t>
            </a:r>
            <a:r>
              <a:rPr kumimoji="1" lang="en-US" altLang="ja-JP" sz="2600" dirty="0" smtClean="0">
                <a:solidFill>
                  <a:srgbClr val="3333FF"/>
                </a:solidFill>
              </a:rPr>
              <a:t> algorithm are utilized by conventional CONV layers to enhance performance</a:t>
            </a:r>
            <a:endParaRPr kumimoji="1" lang="ja-JP" altLang="en-US" sz="2600" dirty="0">
              <a:solidFill>
                <a:srgbClr val="3333FF"/>
              </a:solidFill>
            </a:endParaRPr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368" y="2780928"/>
            <a:ext cx="8626532" cy="3354118"/>
          </a:xfrm>
          <a:prstGeom prst="rect">
            <a:avLst/>
          </a:prstGeom>
        </p:spPr>
      </p:pic>
      <p:sp>
        <p:nvSpPr>
          <p:cNvPr id="6" name="正方形/長方形 5"/>
          <p:cNvSpPr/>
          <p:nvPr/>
        </p:nvSpPr>
        <p:spPr>
          <a:xfrm>
            <a:off x="1331640" y="3140968"/>
            <a:ext cx="1656184" cy="1440160"/>
          </a:xfrm>
          <a:prstGeom prst="rect">
            <a:avLst/>
          </a:prstGeom>
          <a:ln w="57150">
            <a:solidFill>
              <a:srgbClr val="3333FF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18477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116632"/>
            <a:ext cx="8980545" cy="6696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12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906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557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アース">
  <a:themeElements>
    <a:clrScheme name="アース">
      <a:dk1>
        <a:sysClr val="windowText" lastClr="000000"/>
      </a:dk1>
      <a:lt1>
        <a:sysClr val="window" lastClr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D2DA7A"/>
      </a:accent3>
      <a:accent4>
        <a:srgbClr val="FADA7A"/>
      </a:accent4>
      <a:accent5>
        <a:srgbClr val="B88472"/>
      </a:accent5>
      <a:accent6>
        <a:srgbClr val="8E736A"/>
      </a:accent6>
      <a:hlink>
        <a:srgbClr val="B292CA"/>
      </a:hlink>
      <a:folHlink>
        <a:srgbClr val="6B5680"/>
      </a:folHlink>
    </a:clrScheme>
    <a:fontScheme name="ユーザー定義 1">
      <a:majorFont>
        <a:latin typeface="Arial Black"/>
        <a:ea typeface="HGP創英角ｺﾞｼｯｸUB"/>
        <a:cs typeface=""/>
      </a:majorFont>
      <a:minorFont>
        <a:latin typeface="Arial"/>
        <a:ea typeface="HGP創英角ｺﾞｼｯｸUB"/>
        <a:cs typeface=""/>
      </a:minorFont>
    </a:fontScheme>
    <a:fmtScheme name="アース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>
    <a:spDef>
      <a:spPr>
        <a:ln w="28575">
          <a:solidFill>
            <a:srgbClr val="FF0000"/>
          </a:solidFill>
        </a:ln>
      </a:spPr>
      <a:bodyPr wrap="square" rtlCol="0" anchor="ctr">
        <a:noAutofit/>
      </a:bodyPr>
      <a:lstStyle>
        <a:defPPr algn="ctr">
          <a:defRPr kumimoji="1" dirty="0"/>
        </a:defPPr>
      </a:lstStyle>
    </a:spDef>
    <a:lnDef>
      <a:spPr>
        <a:ln w="19050">
          <a:solidFill>
            <a:schemeClr val="tx1"/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Origin</Template>
  <TotalTime>14916</TotalTime>
  <Words>3785</Words>
  <Application>Microsoft Office PowerPoint</Application>
  <PresentationFormat>画面に合わせる (4:3)</PresentationFormat>
  <Paragraphs>779</Paragraphs>
  <Slides>84</Slides>
  <Notes>23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11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84</vt:i4>
      </vt:variant>
    </vt:vector>
  </HeadingPairs>
  <TitlesOfParts>
    <vt:vector size="96" baseType="lpstr">
      <vt:lpstr>HGP創英角ｺﾞｼｯｸUB</vt:lpstr>
      <vt:lpstr>ＭＳ Ｐゴシック</vt:lpstr>
      <vt:lpstr>NimbusRomNo9L-Medi</vt:lpstr>
      <vt:lpstr>游ゴシック</vt:lpstr>
      <vt:lpstr>Arial</vt:lpstr>
      <vt:lpstr>Arial Black</vt:lpstr>
      <vt:lpstr>Calibri</vt:lpstr>
      <vt:lpstr>Cambria</vt:lpstr>
      <vt:lpstr>Consolas</vt:lpstr>
      <vt:lpstr>Wingdings</vt:lpstr>
      <vt:lpstr>Wingdings 3</vt:lpstr>
      <vt:lpstr>アース</vt:lpstr>
      <vt:lpstr>Research status on  DNN accelerator</vt:lpstr>
      <vt:lpstr>Summary of the project (As of April 10, 2018)</vt:lpstr>
      <vt:lpstr>Plan (As of April 10, 2018)</vt:lpstr>
      <vt:lpstr>Outline</vt:lpstr>
      <vt:lpstr>Brief introduction on  Convolutional Neural Networks (CNNs)</vt:lpstr>
      <vt:lpstr>Convolutional Neural Networks (CNNs)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CONV Layer C Reference implementation</vt:lpstr>
      <vt:lpstr>Pooling (POOL) Layer</vt:lpstr>
      <vt:lpstr>POOL Layer C Reference implementation</vt:lpstr>
      <vt:lpstr>Example CNN (VGG16, 2014)</vt:lpstr>
      <vt:lpstr>Optimizing FPGA-based Accelerator Design for Deep Convolutional Neural Networks C. Zhang et al., (FPGA 2015)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Fused-Layer CNN Accelerators M. Alwani et al., (MICRO 2015)</vt:lpstr>
      <vt:lpstr>Data transfers in VGG19</vt:lpstr>
      <vt:lpstr>Off-chip transfers are energy consuming</vt:lpstr>
      <vt:lpstr>Main idea: Pyramid</vt:lpstr>
      <vt:lpstr>Proposed code for CONV layer</vt:lpstr>
      <vt:lpstr>Design Space Exploration of a CONV layer</vt:lpstr>
      <vt:lpstr>Task level pipelining</vt:lpstr>
      <vt:lpstr>Implementation of Task-level pipelining</vt:lpstr>
      <vt:lpstr>Reuse layers </vt:lpstr>
      <vt:lpstr>FPGA Evaluation with Vivado HLS</vt:lpstr>
      <vt:lpstr>Note on MICRO2015 paper</vt:lpstr>
      <vt:lpstr>Exploring Heterogeneous Algorithms for Accelerating Deep Convolutional Neural Networks on FPGAs. Xiao et al.,  (DAC 2017)</vt:lpstr>
      <vt:lpstr>Winograd algorithm for CONV layer</vt:lpstr>
      <vt:lpstr>Framework overview</vt:lpstr>
      <vt:lpstr>Proposed Design Space Exploration</vt:lpstr>
      <vt:lpstr>C code generation for HLS with templates</vt:lpstr>
      <vt:lpstr>Another idea: Use line buffer in Pyramid</vt:lpstr>
      <vt:lpstr>Result for VGG19 (First 7 layers)</vt:lpstr>
      <vt:lpstr>Note on DAC2017 paper</vt:lpstr>
      <vt:lpstr>Ongoing work on DNN accelerator</vt:lpstr>
      <vt:lpstr>Streaming-based DNN accelerator for reducing on-chip memory</vt:lpstr>
      <vt:lpstr>General DNN accelerator tool</vt:lpstr>
      <vt:lpstr>Overall picture (more focused)</vt:lpstr>
      <vt:lpstr>What have been done so far (1/2)</vt:lpstr>
      <vt:lpstr>Speedup by Task-level pipelining</vt:lpstr>
      <vt:lpstr>What have been done so far (2/2)</vt:lpstr>
      <vt:lpstr>For efficient stream execution</vt:lpstr>
      <vt:lpstr>Optimized C template</vt:lpstr>
      <vt:lpstr>Simulation of Optimized C template</vt:lpstr>
      <vt:lpstr>C code generator and format for DNN description</vt:lpstr>
      <vt:lpstr>Example Keras description (VGG19)</vt:lpstr>
      <vt:lpstr>Other DNNs in Keras</vt:lpstr>
      <vt:lpstr>ResNet50 (popular DNN with 50 layers)</vt:lpstr>
      <vt:lpstr>Action items (1/2)</vt:lpstr>
      <vt:lpstr>Action items (2/2)</vt:lpstr>
      <vt:lpstr>Supplementary slides</vt:lpstr>
      <vt:lpstr>Research project at DRG:  Design space exploration and  memory access optimization for  Deep Neural Network (DNN)</vt:lpstr>
      <vt:lpstr>Research plan</vt:lpstr>
      <vt:lpstr>Summary of the project</vt:lpstr>
      <vt:lpstr>Plan (As of April 10, 2018)</vt:lpstr>
      <vt:lpstr>Get HLS-synthesizable C code for DNN</vt:lpstr>
      <vt:lpstr>Basic Element of Neural Networks</vt:lpstr>
      <vt:lpstr>Basic (and abstract) Neural Network </vt:lpstr>
      <vt:lpstr>Fully connected layer</vt:lpstr>
      <vt:lpstr>Experiments</vt:lpstr>
      <vt:lpstr>Background</vt:lpstr>
      <vt:lpstr>PowerPoint プレゼンテーション</vt:lpstr>
      <vt:lpstr>PowerPoint プレゼンテーション</vt:lpstr>
      <vt:lpstr>PowerPoint プレゼンテーション</vt:lpstr>
      <vt:lpstr>Tensor Comprehension</vt:lpstr>
      <vt:lpstr>Related work</vt:lpstr>
      <vt:lpstr>Recent research on CNN accelerators</vt:lpstr>
      <vt:lpstr>Summary</vt:lpstr>
      <vt:lpstr>PowerPoint プレゼンテーション</vt:lpstr>
      <vt:lpstr>Convolution (CONVL) Layer computation (1 layer)</vt:lpstr>
      <vt:lpstr>PowerPoint プレゼンテーション</vt:lpstr>
      <vt:lpstr>Symbols used in the implementation code</vt:lpstr>
      <vt:lpstr>Result for AlexNet (5 CONV + 3 Pool)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既定</dc:creator>
  <cp:lastModifiedBy>seto</cp:lastModifiedBy>
  <cp:revision>2193</cp:revision>
  <cp:lastPrinted>2017-09-14T08:57:53Z</cp:lastPrinted>
  <dcterms:created xsi:type="dcterms:W3CDTF">2014-08-15T13:15:23Z</dcterms:created>
  <dcterms:modified xsi:type="dcterms:W3CDTF">2018-07-16T21:54:17Z</dcterms:modified>
</cp:coreProperties>
</file>